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8288000" cy="10287000"/>
  <p:notesSz cx="6858000" cy="9144000"/>
  <p:embeddedFontLst>
    <p:embeddedFont>
      <p:font typeface="Calibri" panose="020F0502020204030204" pitchFamily="34" charset="0"/>
      <p:regular r:id="rId9"/>
      <p:bold r:id="rId10"/>
      <p:italic r:id="rId11"/>
      <p:boldItalic r:id="rId12"/>
    </p:embeddedFont>
    <p:embeddedFont>
      <p:font typeface="Glacial Indifference" pitchFamily="2" charset="0"/>
      <p:regular r:id="rId13"/>
    </p:embeddedFont>
    <p:embeddedFont>
      <p:font typeface="Glacial Indifference Bold" pitchFamily="2"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94653" autoAdjust="0"/>
  </p:normalViewPr>
  <p:slideViewPr>
    <p:cSldViewPr>
      <p:cViewPr varScale="1">
        <p:scale>
          <a:sx n="75" d="100"/>
          <a:sy n="75" d="100"/>
        </p:scale>
        <p:origin x="520"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22.01.20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1B2431-D351-4C6E-A3CF-9DFAC0E3E050}" type="slidenum">
              <a:rPr lang="cs-CZ" smtClean="0"/>
              <a:t>1</a:t>
            </a:fld>
            <a:endParaRPr lang="cs-CZ"/>
          </a:p>
        </p:txBody>
      </p:sp>
    </p:spTree>
    <p:extLst>
      <p:ext uri="{BB962C8B-B14F-4D97-AF65-F5344CB8AC3E}">
        <p14:creationId xmlns:p14="http://schemas.microsoft.com/office/powerpoint/2010/main" val="2061489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22.01.20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An interesting thing about some relationships is that some outcomes can be predicted by completely unrelated phenomena. For example, some theaters can predict presidential winners based on the popcorn they give out, or farmers choice in grain can predict the same… but these are oddities… we know that patterns exist in nature, but the connections between two patterns (or the ability for one to predict the other) may be mere flukes, or chance occurrences… </a:t>
            </a:r>
            <a:br>
              <a:rPr lang="en-US"/>
            </a:br>
            <a:br>
              <a:rPr lang="en-US"/>
            </a:br>
            <a:r>
              <a:rPr lang="en-US"/>
              <a:t>This is why we need good, logical explanations for the patterns we find. This is through theory.</a:t>
            </a:r>
          </a:p>
          <a:p>
            <a:pPr lvl="0"/>
            <a:endParaRPr lang="en-US"/>
          </a:p>
          <a:p>
            <a:pPr lvl="0"/>
            <a:r>
              <a:rPr lang="en-US"/>
              <a:t>If we can’t explain a finding, then people will think it’s a fluke.</a:t>
            </a:r>
          </a:p>
          <a:p>
            <a:pPr lvl="0"/>
            <a:r>
              <a:rPr lang="en-US"/>
              <a:t>If we make sense of it, why something – especially bad – happens, then we can understand HOW to fix it</a:t>
            </a:r>
          </a:p>
          <a:p>
            <a:pPr lvl="0"/>
            <a:r>
              <a:rPr lang="en-US"/>
              <a:t>If we understand the theory, then we know where’s a good place to look for discoveries (if we had to find our keys, theory – our memory/understanding of where we last had the keys – will direct us where best to look).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22.01.20</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A hypothesis is something derived from theory. It is a specified, testable expectation about empirical reality. If the theory is correct, then this specific relationship should hold in the real world. . Theory about the causes of delinquency… that delinquency is related to social class... (that variation in social class is related to variation in delinquency)... A hypothesis could be something like: social class is inversely related to delinquency (as class goes up, delinquency goes down).</a:t>
            </a:r>
          </a:p>
          <a:p>
            <a:pPr lvl="0"/>
            <a:endParaRPr lang="en-US"/>
          </a:p>
          <a:p>
            <a:pPr lvl="0"/>
            <a:endParaRPr lang="en-US"/>
          </a:p>
          <a:p>
            <a:pPr lvl="0"/>
            <a:r>
              <a:rPr lang="en-US"/>
              <a:t>Operationalization differs for every variable that exists. Different ways of measuring the same thing, so your operational definition is important… why you chose to measure that way.</a:t>
            </a:r>
          </a:p>
          <a:p>
            <a:pPr lvl="0"/>
            <a:r>
              <a:rPr lang="en-US"/>
              <a:t>Observation is making the measurements</a:t>
            </a:r>
          </a:p>
          <a:p>
            <a:pPr lvl="0"/>
            <a:endParaRPr lang="en-US"/>
          </a:p>
          <a:p>
            <a:pPr lvl="0"/>
            <a:r>
              <a:rPr lang="en-US"/>
              <a:t>Good hypotheses are disconfirmable.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C2143"/>
        </a:solidFill>
        <a:effectLst/>
      </p:bgPr>
    </p:bg>
    <p:spTree>
      <p:nvGrpSpPr>
        <p:cNvPr id="1" name=""/>
        <p:cNvGrpSpPr/>
        <p:nvPr/>
      </p:nvGrpSpPr>
      <p:grpSpPr>
        <a:xfrm>
          <a:off x="0" y="0"/>
          <a:ext cx="0" cy="0"/>
          <a:chOff x="0" y="0"/>
          <a:chExt cx="0" cy="0"/>
        </a:xfrm>
      </p:grpSpPr>
      <p:sp>
        <p:nvSpPr>
          <p:cNvPr id="2" name="TextBox 2"/>
          <p:cNvSpPr txBox="1"/>
          <p:nvPr/>
        </p:nvSpPr>
        <p:spPr>
          <a:xfrm rot="5400000">
            <a:off x="14848085" y="2953945"/>
            <a:ext cx="4286649" cy="535781"/>
          </a:xfrm>
          <a:prstGeom prst="rect">
            <a:avLst/>
          </a:prstGeom>
        </p:spPr>
        <p:txBody>
          <a:bodyPr lIns="0" tIns="0" rIns="0" bIns="0" rtlCol="0" anchor="t">
            <a:spAutoFit/>
          </a:bodyPr>
          <a:lstStyle/>
          <a:p>
            <a:pPr>
              <a:lnSpc>
                <a:spcPts val="4320"/>
              </a:lnSpc>
            </a:pPr>
            <a:r>
              <a:rPr lang="en-US" sz="3600">
                <a:solidFill>
                  <a:srgbClr val="5DCAD1"/>
                </a:solidFill>
                <a:latin typeface="Glacial Indifference"/>
              </a:rPr>
              <a:t>PA 604</a:t>
            </a:r>
          </a:p>
        </p:txBody>
      </p:sp>
      <p:grpSp>
        <p:nvGrpSpPr>
          <p:cNvPr id="3" name="Group 3"/>
          <p:cNvGrpSpPr/>
          <p:nvPr/>
        </p:nvGrpSpPr>
        <p:grpSpPr>
          <a:xfrm>
            <a:off x="1028700" y="6752315"/>
            <a:ext cx="13316350" cy="2549272"/>
            <a:chOff x="0" y="0"/>
            <a:chExt cx="17755133" cy="3399030"/>
          </a:xfrm>
        </p:grpSpPr>
        <p:sp>
          <p:nvSpPr>
            <p:cNvPr id="4" name="TextBox 4"/>
            <p:cNvSpPr txBox="1"/>
            <p:nvPr/>
          </p:nvSpPr>
          <p:spPr>
            <a:xfrm>
              <a:off x="0" y="219075"/>
              <a:ext cx="17755133" cy="2205434"/>
            </a:xfrm>
            <a:prstGeom prst="rect">
              <a:avLst/>
            </a:prstGeom>
          </p:spPr>
          <p:txBody>
            <a:bodyPr lIns="0" tIns="0" rIns="0" bIns="0" rtlCol="0" anchor="t">
              <a:spAutoFit/>
            </a:bodyPr>
            <a:lstStyle/>
            <a:p>
              <a:pPr>
                <a:lnSpc>
                  <a:spcPts val="11999"/>
                </a:lnSpc>
              </a:pPr>
              <a:r>
                <a:rPr lang="en-US" sz="11999" spc="1199">
                  <a:solidFill>
                    <a:srgbClr val="F3CD74"/>
                  </a:solidFill>
                  <a:latin typeface="Glacial Indifference Bold"/>
                </a:rPr>
                <a:t>THEORY</a:t>
              </a:r>
            </a:p>
          </p:txBody>
        </p:sp>
        <p:sp>
          <p:nvSpPr>
            <p:cNvPr id="5" name="TextBox 5"/>
            <p:cNvSpPr txBox="1"/>
            <p:nvPr/>
          </p:nvSpPr>
          <p:spPr>
            <a:xfrm>
              <a:off x="0" y="2614884"/>
              <a:ext cx="12675133" cy="784146"/>
            </a:xfrm>
            <a:prstGeom prst="rect">
              <a:avLst/>
            </a:prstGeom>
          </p:spPr>
          <p:txBody>
            <a:bodyPr lIns="0" tIns="0" rIns="0" bIns="0" rtlCol="0" anchor="t">
              <a:spAutoFit/>
            </a:bodyPr>
            <a:lstStyle/>
            <a:p>
              <a:pPr>
                <a:lnSpc>
                  <a:spcPts val="5040"/>
                </a:lnSpc>
              </a:pPr>
              <a:r>
                <a:rPr lang="en-US" sz="3600">
                  <a:solidFill>
                    <a:srgbClr val="5DCAD1"/>
                  </a:solidFill>
                  <a:latin typeface="Glacial Indifference"/>
                </a:rPr>
                <a:t>Professor Burrel Vann Jr</a:t>
              </a:r>
            </a:p>
          </p:txBody>
        </p:sp>
      </p:grpSp>
      <p:grpSp>
        <p:nvGrpSpPr>
          <p:cNvPr id="6" name="Group 6"/>
          <p:cNvGrpSpPr/>
          <p:nvPr/>
        </p:nvGrpSpPr>
        <p:grpSpPr>
          <a:xfrm>
            <a:off x="-2164061" y="-2286000"/>
            <a:ext cx="7014173" cy="6061673"/>
            <a:chOff x="0" y="0"/>
            <a:chExt cx="9352231" cy="8082231"/>
          </a:xfrm>
        </p:grpSpPr>
        <p:grpSp>
          <p:nvGrpSpPr>
            <p:cNvPr id="7" name="Group 7"/>
            <p:cNvGrpSpPr>
              <a:grpSpLocks noChangeAspect="1"/>
            </p:cNvGrpSpPr>
            <p:nvPr/>
          </p:nvGrpSpPr>
          <p:grpSpPr>
            <a:xfrm rot="-2700000">
              <a:off x="1183615" y="1183615"/>
              <a:ext cx="5715000" cy="5715000"/>
              <a:chOff x="0" y="0"/>
              <a:chExt cx="2653030" cy="2653030"/>
            </a:xfrm>
          </p:grpSpPr>
          <p:sp>
            <p:nvSpPr>
              <p:cNvPr id="8" name="Freeform 8"/>
              <p:cNvSpPr/>
              <p:nvPr/>
            </p:nvSpPr>
            <p:spPr>
              <a:xfrm>
                <a:off x="0" y="0"/>
                <a:ext cx="2653030" cy="2654300"/>
              </a:xfrm>
              <a:custGeom>
                <a:avLst/>
                <a:gdLst/>
                <a:ahLst/>
                <a:cxnLst/>
                <a:rect l="l" t="t" r="r" b="b"/>
                <a:pathLst>
                  <a:path w="2653030" h="2654300">
                    <a:moveTo>
                      <a:pt x="0" y="1535430"/>
                    </a:moveTo>
                    <a:lnTo>
                      <a:pt x="0" y="1463040"/>
                    </a:lnTo>
                    <a:lnTo>
                      <a:pt x="1463040" y="0"/>
                    </a:lnTo>
                    <a:lnTo>
                      <a:pt x="1535430" y="0"/>
                    </a:lnTo>
                    <a:lnTo>
                      <a:pt x="0" y="1535430"/>
                    </a:lnTo>
                    <a:close/>
                    <a:moveTo>
                      <a:pt x="1681480" y="0"/>
                    </a:moveTo>
                    <a:lnTo>
                      <a:pt x="1609090" y="0"/>
                    </a:lnTo>
                    <a:lnTo>
                      <a:pt x="0" y="1607820"/>
                    </a:lnTo>
                    <a:lnTo>
                      <a:pt x="0" y="1680210"/>
                    </a:lnTo>
                    <a:lnTo>
                      <a:pt x="1681480" y="0"/>
                    </a:lnTo>
                    <a:close/>
                    <a:moveTo>
                      <a:pt x="1390650" y="0"/>
                    </a:moveTo>
                    <a:lnTo>
                      <a:pt x="1318260" y="0"/>
                    </a:lnTo>
                    <a:lnTo>
                      <a:pt x="0" y="1318260"/>
                    </a:lnTo>
                    <a:lnTo>
                      <a:pt x="0" y="1390650"/>
                    </a:lnTo>
                    <a:lnTo>
                      <a:pt x="1390650" y="0"/>
                    </a:lnTo>
                    <a:close/>
                    <a:moveTo>
                      <a:pt x="1245870" y="0"/>
                    </a:moveTo>
                    <a:lnTo>
                      <a:pt x="1173480" y="0"/>
                    </a:lnTo>
                    <a:lnTo>
                      <a:pt x="0" y="1173480"/>
                    </a:lnTo>
                    <a:lnTo>
                      <a:pt x="0" y="1245870"/>
                    </a:lnTo>
                    <a:lnTo>
                      <a:pt x="1245870" y="0"/>
                    </a:lnTo>
                    <a:close/>
                    <a:moveTo>
                      <a:pt x="1826260" y="0"/>
                    </a:moveTo>
                    <a:lnTo>
                      <a:pt x="1753870" y="0"/>
                    </a:lnTo>
                    <a:lnTo>
                      <a:pt x="0" y="1753870"/>
                    </a:lnTo>
                    <a:lnTo>
                      <a:pt x="0" y="1826260"/>
                    </a:lnTo>
                    <a:lnTo>
                      <a:pt x="1826260" y="0"/>
                    </a:lnTo>
                    <a:close/>
                    <a:moveTo>
                      <a:pt x="2260600" y="0"/>
                    </a:moveTo>
                    <a:lnTo>
                      <a:pt x="2188210" y="0"/>
                    </a:lnTo>
                    <a:lnTo>
                      <a:pt x="0" y="2188210"/>
                    </a:lnTo>
                    <a:lnTo>
                      <a:pt x="0" y="2260600"/>
                    </a:lnTo>
                    <a:lnTo>
                      <a:pt x="2260600" y="0"/>
                    </a:lnTo>
                    <a:close/>
                    <a:moveTo>
                      <a:pt x="2551430" y="0"/>
                    </a:moveTo>
                    <a:lnTo>
                      <a:pt x="2479040" y="0"/>
                    </a:lnTo>
                    <a:lnTo>
                      <a:pt x="0" y="2479040"/>
                    </a:lnTo>
                    <a:lnTo>
                      <a:pt x="0" y="2551430"/>
                    </a:lnTo>
                    <a:lnTo>
                      <a:pt x="2551430" y="0"/>
                    </a:lnTo>
                    <a:close/>
                    <a:moveTo>
                      <a:pt x="2405380" y="0"/>
                    </a:moveTo>
                    <a:lnTo>
                      <a:pt x="2332990" y="0"/>
                    </a:lnTo>
                    <a:lnTo>
                      <a:pt x="0" y="2332990"/>
                    </a:lnTo>
                    <a:lnTo>
                      <a:pt x="0" y="2405380"/>
                    </a:lnTo>
                    <a:lnTo>
                      <a:pt x="2405380" y="0"/>
                    </a:lnTo>
                    <a:close/>
                    <a:moveTo>
                      <a:pt x="2115820" y="0"/>
                    </a:moveTo>
                    <a:lnTo>
                      <a:pt x="2043430" y="0"/>
                    </a:lnTo>
                    <a:lnTo>
                      <a:pt x="0" y="2043430"/>
                    </a:lnTo>
                    <a:lnTo>
                      <a:pt x="0" y="2115820"/>
                    </a:lnTo>
                    <a:lnTo>
                      <a:pt x="2115820" y="0"/>
                    </a:lnTo>
                    <a:close/>
                    <a:moveTo>
                      <a:pt x="375920" y="0"/>
                    </a:moveTo>
                    <a:lnTo>
                      <a:pt x="303530" y="0"/>
                    </a:lnTo>
                    <a:lnTo>
                      <a:pt x="0" y="303530"/>
                    </a:lnTo>
                    <a:lnTo>
                      <a:pt x="0" y="375920"/>
                    </a:lnTo>
                    <a:lnTo>
                      <a:pt x="375920" y="0"/>
                    </a:lnTo>
                    <a:close/>
                    <a:moveTo>
                      <a:pt x="1101090" y="0"/>
                    </a:moveTo>
                    <a:lnTo>
                      <a:pt x="1028700" y="0"/>
                    </a:lnTo>
                    <a:lnTo>
                      <a:pt x="0" y="1028700"/>
                    </a:lnTo>
                    <a:lnTo>
                      <a:pt x="0" y="1101090"/>
                    </a:lnTo>
                    <a:lnTo>
                      <a:pt x="1101090" y="0"/>
                    </a:lnTo>
                    <a:close/>
                    <a:moveTo>
                      <a:pt x="2653030" y="0"/>
                    </a:moveTo>
                    <a:lnTo>
                      <a:pt x="2623820" y="0"/>
                    </a:lnTo>
                    <a:lnTo>
                      <a:pt x="0" y="2623820"/>
                    </a:lnTo>
                    <a:lnTo>
                      <a:pt x="0" y="2653030"/>
                    </a:lnTo>
                    <a:lnTo>
                      <a:pt x="43180" y="2653030"/>
                    </a:lnTo>
                    <a:lnTo>
                      <a:pt x="2653030" y="43180"/>
                    </a:lnTo>
                    <a:lnTo>
                      <a:pt x="2653030" y="0"/>
                    </a:lnTo>
                    <a:close/>
                    <a:moveTo>
                      <a:pt x="520700" y="0"/>
                    </a:moveTo>
                    <a:lnTo>
                      <a:pt x="448310" y="0"/>
                    </a:lnTo>
                    <a:lnTo>
                      <a:pt x="0" y="448310"/>
                    </a:lnTo>
                    <a:lnTo>
                      <a:pt x="0" y="520700"/>
                    </a:lnTo>
                    <a:lnTo>
                      <a:pt x="520700" y="0"/>
                    </a:lnTo>
                    <a:close/>
                    <a:moveTo>
                      <a:pt x="85090" y="0"/>
                    </a:moveTo>
                    <a:lnTo>
                      <a:pt x="12700" y="0"/>
                    </a:lnTo>
                    <a:lnTo>
                      <a:pt x="0" y="12700"/>
                    </a:lnTo>
                    <a:lnTo>
                      <a:pt x="0" y="85090"/>
                    </a:lnTo>
                    <a:lnTo>
                      <a:pt x="85090" y="0"/>
                    </a:lnTo>
                    <a:close/>
                    <a:moveTo>
                      <a:pt x="231140" y="0"/>
                    </a:moveTo>
                    <a:lnTo>
                      <a:pt x="158750" y="0"/>
                    </a:lnTo>
                    <a:lnTo>
                      <a:pt x="0" y="157480"/>
                    </a:lnTo>
                    <a:lnTo>
                      <a:pt x="0" y="229870"/>
                    </a:lnTo>
                    <a:lnTo>
                      <a:pt x="231140" y="0"/>
                    </a:lnTo>
                    <a:close/>
                    <a:moveTo>
                      <a:pt x="0" y="956310"/>
                    </a:moveTo>
                    <a:lnTo>
                      <a:pt x="956310" y="0"/>
                    </a:lnTo>
                    <a:lnTo>
                      <a:pt x="883920" y="0"/>
                    </a:lnTo>
                    <a:lnTo>
                      <a:pt x="0" y="882650"/>
                    </a:lnTo>
                    <a:lnTo>
                      <a:pt x="0" y="956310"/>
                    </a:lnTo>
                    <a:close/>
                    <a:moveTo>
                      <a:pt x="665480" y="0"/>
                    </a:moveTo>
                    <a:lnTo>
                      <a:pt x="593090" y="0"/>
                    </a:lnTo>
                    <a:lnTo>
                      <a:pt x="0" y="593090"/>
                    </a:lnTo>
                    <a:lnTo>
                      <a:pt x="0" y="665480"/>
                    </a:lnTo>
                    <a:lnTo>
                      <a:pt x="665480" y="0"/>
                    </a:lnTo>
                    <a:close/>
                    <a:moveTo>
                      <a:pt x="810260" y="0"/>
                    </a:moveTo>
                    <a:lnTo>
                      <a:pt x="737870" y="0"/>
                    </a:lnTo>
                    <a:lnTo>
                      <a:pt x="0" y="737870"/>
                    </a:lnTo>
                    <a:lnTo>
                      <a:pt x="0" y="810260"/>
                    </a:lnTo>
                    <a:lnTo>
                      <a:pt x="810260" y="0"/>
                    </a:lnTo>
                    <a:close/>
                    <a:moveTo>
                      <a:pt x="1971040" y="0"/>
                    </a:moveTo>
                    <a:lnTo>
                      <a:pt x="1898650" y="0"/>
                    </a:lnTo>
                    <a:lnTo>
                      <a:pt x="0" y="1898650"/>
                    </a:lnTo>
                    <a:lnTo>
                      <a:pt x="0" y="1971040"/>
                    </a:lnTo>
                    <a:lnTo>
                      <a:pt x="1971040" y="0"/>
                    </a:lnTo>
                    <a:close/>
                    <a:moveTo>
                      <a:pt x="2653030" y="1783080"/>
                    </a:moveTo>
                    <a:lnTo>
                      <a:pt x="2653030" y="1710690"/>
                    </a:lnTo>
                    <a:lnTo>
                      <a:pt x="1710690" y="2653030"/>
                    </a:lnTo>
                    <a:lnTo>
                      <a:pt x="1783080" y="2653030"/>
                    </a:lnTo>
                    <a:lnTo>
                      <a:pt x="2653030" y="1783080"/>
                    </a:lnTo>
                    <a:close/>
                    <a:moveTo>
                      <a:pt x="2653030" y="1927860"/>
                    </a:moveTo>
                    <a:lnTo>
                      <a:pt x="2653030" y="1855470"/>
                    </a:lnTo>
                    <a:lnTo>
                      <a:pt x="1855470" y="2653030"/>
                    </a:lnTo>
                    <a:lnTo>
                      <a:pt x="1927860" y="2653030"/>
                    </a:lnTo>
                    <a:lnTo>
                      <a:pt x="2653030" y="1927860"/>
                    </a:lnTo>
                    <a:close/>
                    <a:moveTo>
                      <a:pt x="2653030" y="2072640"/>
                    </a:moveTo>
                    <a:lnTo>
                      <a:pt x="2653030" y="2000250"/>
                    </a:lnTo>
                    <a:lnTo>
                      <a:pt x="2000250" y="2653030"/>
                    </a:lnTo>
                    <a:lnTo>
                      <a:pt x="2072640" y="2653030"/>
                    </a:lnTo>
                    <a:lnTo>
                      <a:pt x="2653030" y="2072640"/>
                    </a:lnTo>
                    <a:close/>
                    <a:moveTo>
                      <a:pt x="2653030" y="1638300"/>
                    </a:moveTo>
                    <a:lnTo>
                      <a:pt x="2653030" y="1565910"/>
                    </a:lnTo>
                    <a:lnTo>
                      <a:pt x="1564640" y="2654300"/>
                    </a:lnTo>
                    <a:lnTo>
                      <a:pt x="1637030" y="2654300"/>
                    </a:lnTo>
                    <a:lnTo>
                      <a:pt x="2653030" y="1638300"/>
                    </a:lnTo>
                    <a:close/>
                    <a:moveTo>
                      <a:pt x="2217420" y="2653030"/>
                    </a:moveTo>
                    <a:lnTo>
                      <a:pt x="2653030" y="2217420"/>
                    </a:lnTo>
                    <a:lnTo>
                      <a:pt x="2653030" y="2145030"/>
                    </a:lnTo>
                    <a:lnTo>
                      <a:pt x="2145030" y="2653030"/>
                    </a:lnTo>
                    <a:lnTo>
                      <a:pt x="2217420" y="2653030"/>
                    </a:lnTo>
                    <a:close/>
                    <a:moveTo>
                      <a:pt x="2653030" y="2580640"/>
                    </a:moveTo>
                    <a:lnTo>
                      <a:pt x="2580640" y="2653030"/>
                    </a:lnTo>
                    <a:lnTo>
                      <a:pt x="2653030" y="2653030"/>
                    </a:lnTo>
                    <a:lnTo>
                      <a:pt x="2653030" y="2580640"/>
                    </a:lnTo>
                    <a:close/>
                    <a:moveTo>
                      <a:pt x="2653030" y="2508250"/>
                    </a:moveTo>
                    <a:lnTo>
                      <a:pt x="2653030" y="2435860"/>
                    </a:lnTo>
                    <a:lnTo>
                      <a:pt x="2435860" y="2653030"/>
                    </a:lnTo>
                    <a:lnTo>
                      <a:pt x="2508250" y="2653030"/>
                    </a:lnTo>
                    <a:lnTo>
                      <a:pt x="2653030" y="2508250"/>
                    </a:lnTo>
                    <a:close/>
                    <a:moveTo>
                      <a:pt x="2653030" y="2363470"/>
                    </a:moveTo>
                    <a:lnTo>
                      <a:pt x="2653030" y="2291080"/>
                    </a:lnTo>
                    <a:lnTo>
                      <a:pt x="2291080" y="2653030"/>
                    </a:lnTo>
                    <a:lnTo>
                      <a:pt x="2363470" y="2653030"/>
                    </a:lnTo>
                    <a:lnTo>
                      <a:pt x="2653030" y="2363470"/>
                    </a:lnTo>
                    <a:close/>
                    <a:moveTo>
                      <a:pt x="2653030" y="1492250"/>
                    </a:moveTo>
                    <a:lnTo>
                      <a:pt x="2653030" y="1419860"/>
                    </a:lnTo>
                    <a:lnTo>
                      <a:pt x="1419860" y="2653030"/>
                    </a:lnTo>
                    <a:lnTo>
                      <a:pt x="1492250" y="2653030"/>
                    </a:lnTo>
                    <a:lnTo>
                      <a:pt x="2653030" y="1492250"/>
                    </a:lnTo>
                    <a:close/>
                    <a:moveTo>
                      <a:pt x="2653030" y="187960"/>
                    </a:moveTo>
                    <a:lnTo>
                      <a:pt x="2653030" y="115570"/>
                    </a:lnTo>
                    <a:lnTo>
                      <a:pt x="115570" y="2653030"/>
                    </a:lnTo>
                    <a:lnTo>
                      <a:pt x="187960" y="2653030"/>
                    </a:lnTo>
                    <a:lnTo>
                      <a:pt x="2653030" y="187960"/>
                    </a:lnTo>
                    <a:close/>
                    <a:moveTo>
                      <a:pt x="2653030" y="622300"/>
                    </a:moveTo>
                    <a:lnTo>
                      <a:pt x="2653030" y="549910"/>
                    </a:lnTo>
                    <a:lnTo>
                      <a:pt x="549910" y="2653030"/>
                    </a:lnTo>
                    <a:lnTo>
                      <a:pt x="622300" y="2653030"/>
                    </a:lnTo>
                    <a:lnTo>
                      <a:pt x="2653030" y="622300"/>
                    </a:lnTo>
                    <a:close/>
                    <a:moveTo>
                      <a:pt x="2653030" y="477520"/>
                    </a:moveTo>
                    <a:lnTo>
                      <a:pt x="2653030" y="405130"/>
                    </a:lnTo>
                    <a:lnTo>
                      <a:pt x="405130" y="2653030"/>
                    </a:lnTo>
                    <a:lnTo>
                      <a:pt x="477520" y="2653030"/>
                    </a:lnTo>
                    <a:lnTo>
                      <a:pt x="2653030" y="477520"/>
                    </a:lnTo>
                    <a:close/>
                    <a:moveTo>
                      <a:pt x="2653030" y="1347470"/>
                    </a:moveTo>
                    <a:lnTo>
                      <a:pt x="2653030" y="1275080"/>
                    </a:lnTo>
                    <a:lnTo>
                      <a:pt x="1275080" y="2653030"/>
                    </a:lnTo>
                    <a:lnTo>
                      <a:pt x="1347470" y="2653030"/>
                    </a:lnTo>
                    <a:lnTo>
                      <a:pt x="2653030" y="1347470"/>
                    </a:lnTo>
                    <a:close/>
                    <a:moveTo>
                      <a:pt x="2653030" y="767080"/>
                    </a:moveTo>
                    <a:lnTo>
                      <a:pt x="2653030" y="694690"/>
                    </a:lnTo>
                    <a:lnTo>
                      <a:pt x="694690" y="2653030"/>
                    </a:lnTo>
                    <a:lnTo>
                      <a:pt x="767080" y="2653030"/>
                    </a:lnTo>
                    <a:lnTo>
                      <a:pt x="2653030" y="767080"/>
                    </a:lnTo>
                    <a:close/>
                    <a:moveTo>
                      <a:pt x="2653030" y="332740"/>
                    </a:moveTo>
                    <a:lnTo>
                      <a:pt x="2653030" y="260350"/>
                    </a:lnTo>
                    <a:lnTo>
                      <a:pt x="260350" y="2653030"/>
                    </a:lnTo>
                    <a:lnTo>
                      <a:pt x="332740" y="2653030"/>
                    </a:lnTo>
                    <a:lnTo>
                      <a:pt x="2653030" y="332740"/>
                    </a:lnTo>
                    <a:close/>
                    <a:moveTo>
                      <a:pt x="2653030" y="1202690"/>
                    </a:moveTo>
                    <a:lnTo>
                      <a:pt x="2653030" y="1130300"/>
                    </a:lnTo>
                    <a:lnTo>
                      <a:pt x="1130300" y="2653030"/>
                    </a:lnTo>
                    <a:lnTo>
                      <a:pt x="1202690" y="2653030"/>
                    </a:lnTo>
                    <a:lnTo>
                      <a:pt x="2653030" y="1202690"/>
                    </a:lnTo>
                    <a:close/>
                    <a:moveTo>
                      <a:pt x="2653030" y="913130"/>
                    </a:moveTo>
                    <a:lnTo>
                      <a:pt x="2653030" y="840740"/>
                    </a:lnTo>
                    <a:lnTo>
                      <a:pt x="840740" y="2653030"/>
                    </a:lnTo>
                    <a:lnTo>
                      <a:pt x="913130" y="2653030"/>
                    </a:lnTo>
                    <a:lnTo>
                      <a:pt x="2653030" y="913130"/>
                    </a:lnTo>
                    <a:close/>
                    <a:moveTo>
                      <a:pt x="2653030" y="1057910"/>
                    </a:moveTo>
                    <a:lnTo>
                      <a:pt x="2653030" y="985520"/>
                    </a:lnTo>
                    <a:lnTo>
                      <a:pt x="985520" y="2653030"/>
                    </a:lnTo>
                    <a:lnTo>
                      <a:pt x="1057910" y="2653030"/>
                    </a:lnTo>
                    <a:lnTo>
                      <a:pt x="2653030" y="1057910"/>
                    </a:lnTo>
                    <a:close/>
                  </a:path>
                </a:pathLst>
              </a:custGeom>
              <a:solidFill>
                <a:srgbClr val="5DCAD1"/>
              </a:solidFill>
            </p:spPr>
          </p:sp>
        </p:grpSp>
        <p:grpSp>
          <p:nvGrpSpPr>
            <p:cNvPr id="9" name="Group 9"/>
            <p:cNvGrpSpPr/>
            <p:nvPr/>
          </p:nvGrpSpPr>
          <p:grpSpPr>
            <a:xfrm rot="-2700000">
              <a:off x="2453615" y="1183615"/>
              <a:ext cx="5715000" cy="5715000"/>
              <a:chOff x="0" y="0"/>
              <a:chExt cx="1913890" cy="1913890"/>
            </a:xfrm>
          </p:grpSpPr>
          <p:sp>
            <p:nvSpPr>
              <p:cNvPr id="10" name="Freeform 10"/>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3CD74"/>
              </a:solidFill>
            </p:spPr>
          </p:sp>
        </p:grpSp>
      </p:grpSp>
      <p:grpSp>
        <p:nvGrpSpPr>
          <p:cNvPr id="11" name="Group 11"/>
          <p:cNvGrpSpPr/>
          <p:nvPr/>
        </p:nvGrpSpPr>
        <p:grpSpPr>
          <a:xfrm>
            <a:off x="14857885" y="7477898"/>
            <a:ext cx="4573115" cy="3952102"/>
            <a:chOff x="0" y="0"/>
            <a:chExt cx="6097487" cy="5269470"/>
          </a:xfrm>
        </p:grpSpPr>
        <p:grpSp>
          <p:nvGrpSpPr>
            <p:cNvPr id="12" name="Group 12"/>
            <p:cNvGrpSpPr>
              <a:grpSpLocks noChangeAspect="1"/>
            </p:cNvGrpSpPr>
            <p:nvPr/>
          </p:nvGrpSpPr>
          <p:grpSpPr>
            <a:xfrm rot="-2700000">
              <a:off x="771696" y="771696"/>
              <a:ext cx="3726078" cy="3726078"/>
              <a:chOff x="0" y="0"/>
              <a:chExt cx="2653030" cy="2653030"/>
            </a:xfrm>
          </p:grpSpPr>
          <p:sp>
            <p:nvSpPr>
              <p:cNvPr id="13" name="Freeform 13"/>
              <p:cNvSpPr/>
              <p:nvPr/>
            </p:nvSpPr>
            <p:spPr>
              <a:xfrm>
                <a:off x="0" y="0"/>
                <a:ext cx="2653030" cy="2654300"/>
              </a:xfrm>
              <a:custGeom>
                <a:avLst/>
                <a:gdLst/>
                <a:ahLst/>
                <a:cxnLst/>
                <a:rect l="l" t="t" r="r" b="b"/>
                <a:pathLst>
                  <a:path w="2653030" h="2654300">
                    <a:moveTo>
                      <a:pt x="0" y="1535430"/>
                    </a:moveTo>
                    <a:lnTo>
                      <a:pt x="0" y="1463040"/>
                    </a:lnTo>
                    <a:lnTo>
                      <a:pt x="1463040" y="0"/>
                    </a:lnTo>
                    <a:lnTo>
                      <a:pt x="1535430" y="0"/>
                    </a:lnTo>
                    <a:lnTo>
                      <a:pt x="0" y="1535430"/>
                    </a:lnTo>
                    <a:close/>
                    <a:moveTo>
                      <a:pt x="1681480" y="0"/>
                    </a:moveTo>
                    <a:lnTo>
                      <a:pt x="1609090" y="0"/>
                    </a:lnTo>
                    <a:lnTo>
                      <a:pt x="0" y="1607820"/>
                    </a:lnTo>
                    <a:lnTo>
                      <a:pt x="0" y="1680210"/>
                    </a:lnTo>
                    <a:lnTo>
                      <a:pt x="1681480" y="0"/>
                    </a:lnTo>
                    <a:close/>
                    <a:moveTo>
                      <a:pt x="1390650" y="0"/>
                    </a:moveTo>
                    <a:lnTo>
                      <a:pt x="1318260" y="0"/>
                    </a:lnTo>
                    <a:lnTo>
                      <a:pt x="0" y="1318260"/>
                    </a:lnTo>
                    <a:lnTo>
                      <a:pt x="0" y="1390650"/>
                    </a:lnTo>
                    <a:lnTo>
                      <a:pt x="1390650" y="0"/>
                    </a:lnTo>
                    <a:close/>
                    <a:moveTo>
                      <a:pt x="1245870" y="0"/>
                    </a:moveTo>
                    <a:lnTo>
                      <a:pt x="1173480" y="0"/>
                    </a:lnTo>
                    <a:lnTo>
                      <a:pt x="0" y="1173480"/>
                    </a:lnTo>
                    <a:lnTo>
                      <a:pt x="0" y="1245870"/>
                    </a:lnTo>
                    <a:lnTo>
                      <a:pt x="1245870" y="0"/>
                    </a:lnTo>
                    <a:close/>
                    <a:moveTo>
                      <a:pt x="1826260" y="0"/>
                    </a:moveTo>
                    <a:lnTo>
                      <a:pt x="1753870" y="0"/>
                    </a:lnTo>
                    <a:lnTo>
                      <a:pt x="0" y="1753870"/>
                    </a:lnTo>
                    <a:lnTo>
                      <a:pt x="0" y="1826260"/>
                    </a:lnTo>
                    <a:lnTo>
                      <a:pt x="1826260" y="0"/>
                    </a:lnTo>
                    <a:close/>
                    <a:moveTo>
                      <a:pt x="2260600" y="0"/>
                    </a:moveTo>
                    <a:lnTo>
                      <a:pt x="2188210" y="0"/>
                    </a:lnTo>
                    <a:lnTo>
                      <a:pt x="0" y="2188210"/>
                    </a:lnTo>
                    <a:lnTo>
                      <a:pt x="0" y="2260600"/>
                    </a:lnTo>
                    <a:lnTo>
                      <a:pt x="2260600" y="0"/>
                    </a:lnTo>
                    <a:close/>
                    <a:moveTo>
                      <a:pt x="2551430" y="0"/>
                    </a:moveTo>
                    <a:lnTo>
                      <a:pt x="2479040" y="0"/>
                    </a:lnTo>
                    <a:lnTo>
                      <a:pt x="0" y="2479040"/>
                    </a:lnTo>
                    <a:lnTo>
                      <a:pt x="0" y="2551430"/>
                    </a:lnTo>
                    <a:lnTo>
                      <a:pt x="2551430" y="0"/>
                    </a:lnTo>
                    <a:close/>
                    <a:moveTo>
                      <a:pt x="2405380" y="0"/>
                    </a:moveTo>
                    <a:lnTo>
                      <a:pt x="2332990" y="0"/>
                    </a:lnTo>
                    <a:lnTo>
                      <a:pt x="0" y="2332990"/>
                    </a:lnTo>
                    <a:lnTo>
                      <a:pt x="0" y="2405380"/>
                    </a:lnTo>
                    <a:lnTo>
                      <a:pt x="2405380" y="0"/>
                    </a:lnTo>
                    <a:close/>
                    <a:moveTo>
                      <a:pt x="2115820" y="0"/>
                    </a:moveTo>
                    <a:lnTo>
                      <a:pt x="2043430" y="0"/>
                    </a:lnTo>
                    <a:lnTo>
                      <a:pt x="0" y="2043430"/>
                    </a:lnTo>
                    <a:lnTo>
                      <a:pt x="0" y="2115820"/>
                    </a:lnTo>
                    <a:lnTo>
                      <a:pt x="2115820" y="0"/>
                    </a:lnTo>
                    <a:close/>
                    <a:moveTo>
                      <a:pt x="375920" y="0"/>
                    </a:moveTo>
                    <a:lnTo>
                      <a:pt x="303530" y="0"/>
                    </a:lnTo>
                    <a:lnTo>
                      <a:pt x="0" y="303530"/>
                    </a:lnTo>
                    <a:lnTo>
                      <a:pt x="0" y="375920"/>
                    </a:lnTo>
                    <a:lnTo>
                      <a:pt x="375920" y="0"/>
                    </a:lnTo>
                    <a:close/>
                    <a:moveTo>
                      <a:pt x="1101090" y="0"/>
                    </a:moveTo>
                    <a:lnTo>
                      <a:pt x="1028700" y="0"/>
                    </a:lnTo>
                    <a:lnTo>
                      <a:pt x="0" y="1028700"/>
                    </a:lnTo>
                    <a:lnTo>
                      <a:pt x="0" y="1101090"/>
                    </a:lnTo>
                    <a:lnTo>
                      <a:pt x="1101090" y="0"/>
                    </a:lnTo>
                    <a:close/>
                    <a:moveTo>
                      <a:pt x="2653030" y="0"/>
                    </a:moveTo>
                    <a:lnTo>
                      <a:pt x="2623820" y="0"/>
                    </a:lnTo>
                    <a:lnTo>
                      <a:pt x="0" y="2623820"/>
                    </a:lnTo>
                    <a:lnTo>
                      <a:pt x="0" y="2653030"/>
                    </a:lnTo>
                    <a:lnTo>
                      <a:pt x="43180" y="2653030"/>
                    </a:lnTo>
                    <a:lnTo>
                      <a:pt x="2653030" y="43180"/>
                    </a:lnTo>
                    <a:lnTo>
                      <a:pt x="2653030" y="0"/>
                    </a:lnTo>
                    <a:close/>
                    <a:moveTo>
                      <a:pt x="520700" y="0"/>
                    </a:moveTo>
                    <a:lnTo>
                      <a:pt x="448310" y="0"/>
                    </a:lnTo>
                    <a:lnTo>
                      <a:pt x="0" y="448310"/>
                    </a:lnTo>
                    <a:lnTo>
                      <a:pt x="0" y="520700"/>
                    </a:lnTo>
                    <a:lnTo>
                      <a:pt x="520700" y="0"/>
                    </a:lnTo>
                    <a:close/>
                    <a:moveTo>
                      <a:pt x="85090" y="0"/>
                    </a:moveTo>
                    <a:lnTo>
                      <a:pt x="12700" y="0"/>
                    </a:lnTo>
                    <a:lnTo>
                      <a:pt x="0" y="12700"/>
                    </a:lnTo>
                    <a:lnTo>
                      <a:pt x="0" y="85090"/>
                    </a:lnTo>
                    <a:lnTo>
                      <a:pt x="85090" y="0"/>
                    </a:lnTo>
                    <a:close/>
                    <a:moveTo>
                      <a:pt x="231140" y="0"/>
                    </a:moveTo>
                    <a:lnTo>
                      <a:pt x="158750" y="0"/>
                    </a:lnTo>
                    <a:lnTo>
                      <a:pt x="0" y="157480"/>
                    </a:lnTo>
                    <a:lnTo>
                      <a:pt x="0" y="229870"/>
                    </a:lnTo>
                    <a:lnTo>
                      <a:pt x="231140" y="0"/>
                    </a:lnTo>
                    <a:close/>
                    <a:moveTo>
                      <a:pt x="0" y="956310"/>
                    </a:moveTo>
                    <a:lnTo>
                      <a:pt x="956310" y="0"/>
                    </a:lnTo>
                    <a:lnTo>
                      <a:pt x="883920" y="0"/>
                    </a:lnTo>
                    <a:lnTo>
                      <a:pt x="0" y="882650"/>
                    </a:lnTo>
                    <a:lnTo>
                      <a:pt x="0" y="956310"/>
                    </a:lnTo>
                    <a:close/>
                    <a:moveTo>
                      <a:pt x="665480" y="0"/>
                    </a:moveTo>
                    <a:lnTo>
                      <a:pt x="593090" y="0"/>
                    </a:lnTo>
                    <a:lnTo>
                      <a:pt x="0" y="593090"/>
                    </a:lnTo>
                    <a:lnTo>
                      <a:pt x="0" y="665480"/>
                    </a:lnTo>
                    <a:lnTo>
                      <a:pt x="665480" y="0"/>
                    </a:lnTo>
                    <a:close/>
                    <a:moveTo>
                      <a:pt x="810260" y="0"/>
                    </a:moveTo>
                    <a:lnTo>
                      <a:pt x="737870" y="0"/>
                    </a:lnTo>
                    <a:lnTo>
                      <a:pt x="0" y="737870"/>
                    </a:lnTo>
                    <a:lnTo>
                      <a:pt x="0" y="810260"/>
                    </a:lnTo>
                    <a:lnTo>
                      <a:pt x="810260" y="0"/>
                    </a:lnTo>
                    <a:close/>
                    <a:moveTo>
                      <a:pt x="1971040" y="0"/>
                    </a:moveTo>
                    <a:lnTo>
                      <a:pt x="1898650" y="0"/>
                    </a:lnTo>
                    <a:lnTo>
                      <a:pt x="0" y="1898650"/>
                    </a:lnTo>
                    <a:lnTo>
                      <a:pt x="0" y="1971040"/>
                    </a:lnTo>
                    <a:lnTo>
                      <a:pt x="1971040" y="0"/>
                    </a:lnTo>
                    <a:close/>
                    <a:moveTo>
                      <a:pt x="2653030" y="1783080"/>
                    </a:moveTo>
                    <a:lnTo>
                      <a:pt x="2653030" y="1710690"/>
                    </a:lnTo>
                    <a:lnTo>
                      <a:pt x="1710690" y="2653030"/>
                    </a:lnTo>
                    <a:lnTo>
                      <a:pt x="1783080" y="2653030"/>
                    </a:lnTo>
                    <a:lnTo>
                      <a:pt x="2653030" y="1783080"/>
                    </a:lnTo>
                    <a:close/>
                    <a:moveTo>
                      <a:pt x="2653030" y="1927860"/>
                    </a:moveTo>
                    <a:lnTo>
                      <a:pt x="2653030" y="1855470"/>
                    </a:lnTo>
                    <a:lnTo>
                      <a:pt x="1855470" y="2653030"/>
                    </a:lnTo>
                    <a:lnTo>
                      <a:pt x="1927860" y="2653030"/>
                    </a:lnTo>
                    <a:lnTo>
                      <a:pt x="2653030" y="1927860"/>
                    </a:lnTo>
                    <a:close/>
                    <a:moveTo>
                      <a:pt x="2653030" y="2072640"/>
                    </a:moveTo>
                    <a:lnTo>
                      <a:pt x="2653030" y="2000250"/>
                    </a:lnTo>
                    <a:lnTo>
                      <a:pt x="2000250" y="2653030"/>
                    </a:lnTo>
                    <a:lnTo>
                      <a:pt x="2072640" y="2653030"/>
                    </a:lnTo>
                    <a:lnTo>
                      <a:pt x="2653030" y="2072640"/>
                    </a:lnTo>
                    <a:close/>
                    <a:moveTo>
                      <a:pt x="2653030" y="1638300"/>
                    </a:moveTo>
                    <a:lnTo>
                      <a:pt x="2653030" y="1565910"/>
                    </a:lnTo>
                    <a:lnTo>
                      <a:pt x="1564640" y="2654300"/>
                    </a:lnTo>
                    <a:lnTo>
                      <a:pt x="1637030" y="2654300"/>
                    </a:lnTo>
                    <a:lnTo>
                      <a:pt x="2653030" y="1638300"/>
                    </a:lnTo>
                    <a:close/>
                    <a:moveTo>
                      <a:pt x="2217420" y="2653030"/>
                    </a:moveTo>
                    <a:lnTo>
                      <a:pt x="2653030" y="2217420"/>
                    </a:lnTo>
                    <a:lnTo>
                      <a:pt x="2653030" y="2145030"/>
                    </a:lnTo>
                    <a:lnTo>
                      <a:pt x="2145030" y="2653030"/>
                    </a:lnTo>
                    <a:lnTo>
                      <a:pt x="2217420" y="2653030"/>
                    </a:lnTo>
                    <a:close/>
                    <a:moveTo>
                      <a:pt x="2653030" y="2580640"/>
                    </a:moveTo>
                    <a:lnTo>
                      <a:pt x="2580640" y="2653030"/>
                    </a:lnTo>
                    <a:lnTo>
                      <a:pt x="2653030" y="2653030"/>
                    </a:lnTo>
                    <a:lnTo>
                      <a:pt x="2653030" y="2580640"/>
                    </a:lnTo>
                    <a:close/>
                    <a:moveTo>
                      <a:pt x="2653030" y="2508250"/>
                    </a:moveTo>
                    <a:lnTo>
                      <a:pt x="2653030" y="2435860"/>
                    </a:lnTo>
                    <a:lnTo>
                      <a:pt x="2435860" y="2653030"/>
                    </a:lnTo>
                    <a:lnTo>
                      <a:pt x="2508250" y="2653030"/>
                    </a:lnTo>
                    <a:lnTo>
                      <a:pt x="2653030" y="2508250"/>
                    </a:lnTo>
                    <a:close/>
                    <a:moveTo>
                      <a:pt x="2653030" y="2363470"/>
                    </a:moveTo>
                    <a:lnTo>
                      <a:pt x="2653030" y="2291080"/>
                    </a:lnTo>
                    <a:lnTo>
                      <a:pt x="2291080" y="2653030"/>
                    </a:lnTo>
                    <a:lnTo>
                      <a:pt x="2363470" y="2653030"/>
                    </a:lnTo>
                    <a:lnTo>
                      <a:pt x="2653030" y="2363470"/>
                    </a:lnTo>
                    <a:close/>
                    <a:moveTo>
                      <a:pt x="2653030" y="1492250"/>
                    </a:moveTo>
                    <a:lnTo>
                      <a:pt x="2653030" y="1419860"/>
                    </a:lnTo>
                    <a:lnTo>
                      <a:pt x="1419860" y="2653030"/>
                    </a:lnTo>
                    <a:lnTo>
                      <a:pt x="1492250" y="2653030"/>
                    </a:lnTo>
                    <a:lnTo>
                      <a:pt x="2653030" y="1492250"/>
                    </a:lnTo>
                    <a:close/>
                    <a:moveTo>
                      <a:pt x="2653030" y="187960"/>
                    </a:moveTo>
                    <a:lnTo>
                      <a:pt x="2653030" y="115570"/>
                    </a:lnTo>
                    <a:lnTo>
                      <a:pt x="115570" y="2653030"/>
                    </a:lnTo>
                    <a:lnTo>
                      <a:pt x="187960" y="2653030"/>
                    </a:lnTo>
                    <a:lnTo>
                      <a:pt x="2653030" y="187960"/>
                    </a:lnTo>
                    <a:close/>
                    <a:moveTo>
                      <a:pt x="2653030" y="622300"/>
                    </a:moveTo>
                    <a:lnTo>
                      <a:pt x="2653030" y="549910"/>
                    </a:lnTo>
                    <a:lnTo>
                      <a:pt x="549910" y="2653030"/>
                    </a:lnTo>
                    <a:lnTo>
                      <a:pt x="622300" y="2653030"/>
                    </a:lnTo>
                    <a:lnTo>
                      <a:pt x="2653030" y="622300"/>
                    </a:lnTo>
                    <a:close/>
                    <a:moveTo>
                      <a:pt x="2653030" y="477520"/>
                    </a:moveTo>
                    <a:lnTo>
                      <a:pt x="2653030" y="405130"/>
                    </a:lnTo>
                    <a:lnTo>
                      <a:pt x="405130" y="2653030"/>
                    </a:lnTo>
                    <a:lnTo>
                      <a:pt x="477520" y="2653030"/>
                    </a:lnTo>
                    <a:lnTo>
                      <a:pt x="2653030" y="477520"/>
                    </a:lnTo>
                    <a:close/>
                    <a:moveTo>
                      <a:pt x="2653030" y="1347470"/>
                    </a:moveTo>
                    <a:lnTo>
                      <a:pt x="2653030" y="1275080"/>
                    </a:lnTo>
                    <a:lnTo>
                      <a:pt x="1275080" y="2653030"/>
                    </a:lnTo>
                    <a:lnTo>
                      <a:pt x="1347470" y="2653030"/>
                    </a:lnTo>
                    <a:lnTo>
                      <a:pt x="2653030" y="1347470"/>
                    </a:lnTo>
                    <a:close/>
                    <a:moveTo>
                      <a:pt x="2653030" y="767080"/>
                    </a:moveTo>
                    <a:lnTo>
                      <a:pt x="2653030" y="694690"/>
                    </a:lnTo>
                    <a:lnTo>
                      <a:pt x="694690" y="2653030"/>
                    </a:lnTo>
                    <a:lnTo>
                      <a:pt x="767080" y="2653030"/>
                    </a:lnTo>
                    <a:lnTo>
                      <a:pt x="2653030" y="767080"/>
                    </a:lnTo>
                    <a:close/>
                    <a:moveTo>
                      <a:pt x="2653030" y="332740"/>
                    </a:moveTo>
                    <a:lnTo>
                      <a:pt x="2653030" y="260350"/>
                    </a:lnTo>
                    <a:lnTo>
                      <a:pt x="260350" y="2653030"/>
                    </a:lnTo>
                    <a:lnTo>
                      <a:pt x="332740" y="2653030"/>
                    </a:lnTo>
                    <a:lnTo>
                      <a:pt x="2653030" y="332740"/>
                    </a:lnTo>
                    <a:close/>
                    <a:moveTo>
                      <a:pt x="2653030" y="1202690"/>
                    </a:moveTo>
                    <a:lnTo>
                      <a:pt x="2653030" y="1130300"/>
                    </a:lnTo>
                    <a:lnTo>
                      <a:pt x="1130300" y="2653030"/>
                    </a:lnTo>
                    <a:lnTo>
                      <a:pt x="1202690" y="2653030"/>
                    </a:lnTo>
                    <a:lnTo>
                      <a:pt x="2653030" y="1202690"/>
                    </a:lnTo>
                    <a:close/>
                    <a:moveTo>
                      <a:pt x="2653030" y="913130"/>
                    </a:moveTo>
                    <a:lnTo>
                      <a:pt x="2653030" y="840740"/>
                    </a:lnTo>
                    <a:lnTo>
                      <a:pt x="840740" y="2653030"/>
                    </a:lnTo>
                    <a:lnTo>
                      <a:pt x="913130" y="2653030"/>
                    </a:lnTo>
                    <a:lnTo>
                      <a:pt x="2653030" y="913130"/>
                    </a:lnTo>
                    <a:close/>
                    <a:moveTo>
                      <a:pt x="2653030" y="1057910"/>
                    </a:moveTo>
                    <a:lnTo>
                      <a:pt x="2653030" y="985520"/>
                    </a:lnTo>
                    <a:lnTo>
                      <a:pt x="985520" y="2653030"/>
                    </a:lnTo>
                    <a:lnTo>
                      <a:pt x="1057910" y="2653030"/>
                    </a:lnTo>
                    <a:lnTo>
                      <a:pt x="2653030" y="1057910"/>
                    </a:lnTo>
                    <a:close/>
                  </a:path>
                </a:pathLst>
              </a:custGeom>
              <a:solidFill>
                <a:srgbClr val="5DCAD1"/>
              </a:solidFill>
            </p:spPr>
          </p:sp>
        </p:grpSp>
        <p:grpSp>
          <p:nvGrpSpPr>
            <p:cNvPr id="14" name="Group 14"/>
            <p:cNvGrpSpPr/>
            <p:nvPr/>
          </p:nvGrpSpPr>
          <p:grpSpPr>
            <a:xfrm rot="-2700000">
              <a:off x="1599713" y="771696"/>
              <a:ext cx="3726078" cy="3726078"/>
              <a:chOff x="0" y="0"/>
              <a:chExt cx="1913890" cy="1913890"/>
            </a:xfrm>
          </p:grpSpPr>
          <p:sp>
            <p:nvSpPr>
              <p:cNvPr id="15" name="Freeform 15"/>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F3CD74"/>
              </a:solidFill>
            </p:spPr>
          </p:sp>
        </p:gr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C2143"/>
        </a:solidFill>
        <a:effectLst/>
      </p:bgPr>
    </p:bg>
    <p:spTree>
      <p:nvGrpSpPr>
        <p:cNvPr id="1" name=""/>
        <p:cNvGrpSpPr/>
        <p:nvPr/>
      </p:nvGrpSpPr>
      <p:grpSpPr>
        <a:xfrm>
          <a:off x="0" y="0"/>
          <a:ext cx="0" cy="0"/>
          <a:chOff x="0" y="0"/>
          <a:chExt cx="0" cy="0"/>
        </a:xfrm>
      </p:grpSpPr>
      <p:grpSp>
        <p:nvGrpSpPr>
          <p:cNvPr id="2" name="Group 2"/>
          <p:cNvGrpSpPr/>
          <p:nvPr/>
        </p:nvGrpSpPr>
        <p:grpSpPr>
          <a:xfrm>
            <a:off x="2582745" y="5757543"/>
            <a:ext cx="8441197" cy="7298197"/>
            <a:chOff x="0" y="0"/>
            <a:chExt cx="11254929" cy="9730929"/>
          </a:xfrm>
        </p:grpSpPr>
        <p:grpSp>
          <p:nvGrpSpPr>
            <p:cNvPr id="3" name="Group 3"/>
            <p:cNvGrpSpPr/>
            <p:nvPr/>
          </p:nvGrpSpPr>
          <p:grpSpPr>
            <a:xfrm rot="-2700000">
              <a:off x="1425062" y="1425062"/>
              <a:ext cx="6880806" cy="6880806"/>
              <a:chOff x="0" y="0"/>
              <a:chExt cx="1913890" cy="1913890"/>
            </a:xfrm>
          </p:grpSpPr>
          <p:sp>
            <p:nvSpPr>
              <p:cNvPr id="4" name="Freeform 4"/>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5DCAD1"/>
              </a:solidFill>
            </p:spPr>
          </p:sp>
        </p:grpSp>
        <p:grpSp>
          <p:nvGrpSpPr>
            <p:cNvPr id="5" name="Group 5"/>
            <p:cNvGrpSpPr>
              <a:grpSpLocks noChangeAspect="1"/>
            </p:cNvGrpSpPr>
            <p:nvPr/>
          </p:nvGrpSpPr>
          <p:grpSpPr>
            <a:xfrm rot="-2700000">
              <a:off x="2949062" y="1425062"/>
              <a:ext cx="6880806" cy="6880806"/>
              <a:chOff x="0" y="0"/>
              <a:chExt cx="2653030" cy="2653030"/>
            </a:xfrm>
          </p:grpSpPr>
          <p:sp>
            <p:nvSpPr>
              <p:cNvPr id="6" name="Freeform 6"/>
              <p:cNvSpPr/>
              <p:nvPr/>
            </p:nvSpPr>
            <p:spPr>
              <a:xfrm>
                <a:off x="0" y="0"/>
                <a:ext cx="2653030" cy="2654300"/>
              </a:xfrm>
              <a:custGeom>
                <a:avLst/>
                <a:gdLst/>
                <a:ahLst/>
                <a:cxnLst/>
                <a:rect l="l" t="t" r="r" b="b"/>
                <a:pathLst>
                  <a:path w="2653030" h="2654300">
                    <a:moveTo>
                      <a:pt x="0" y="1535430"/>
                    </a:moveTo>
                    <a:lnTo>
                      <a:pt x="0" y="1463040"/>
                    </a:lnTo>
                    <a:lnTo>
                      <a:pt x="1463040" y="0"/>
                    </a:lnTo>
                    <a:lnTo>
                      <a:pt x="1535430" y="0"/>
                    </a:lnTo>
                    <a:lnTo>
                      <a:pt x="0" y="1535430"/>
                    </a:lnTo>
                    <a:close/>
                    <a:moveTo>
                      <a:pt x="1681480" y="0"/>
                    </a:moveTo>
                    <a:lnTo>
                      <a:pt x="1609090" y="0"/>
                    </a:lnTo>
                    <a:lnTo>
                      <a:pt x="0" y="1607820"/>
                    </a:lnTo>
                    <a:lnTo>
                      <a:pt x="0" y="1680210"/>
                    </a:lnTo>
                    <a:lnTo>
                      <a:pt x="1681480" y="0"/>
                    </a:lnTo>
                    <a:close/>
                    <a:moveTo>
                      <a:pt x="1390650" y="0"/>
                    </a:moveTo>
                    <a:lnTo>
                      <a:pt x="1318260" y="0"/>
                    </a:lnTo>
                    <a:lnTo>
                      <a:pt x="0" y="1318260"/>
                    </a:lnTo>
                    <a:lnTo>
                      <a:pt x="0" y="1390650"/>
                    </a:lnTo>
                    <a:lnTo>
                      <a:pt x="1390650" y="0"/>
                    </a:lnTo>
                    <a:close/>
                    <a:moveTo>
                      <a:pt x="1245870" y="0"/>
                    </a:moveTo>
                    <a:lnTo>
                      <a:pt x="1173480" y="0"/>
                    </a:lnTo>
                    <a:lnTo>
                      <a:pt x="0" y="1173480"/>
                    </a:lnTo>
                    <a:lnTo>
                      <a:pt x="0" y="1245870"/>
                    </a:lnTo>
                    <a:lnTo>
                      <a:pt x="1245870" y="0"/>
                    </a:lnTo>
                    <a:close/>
                    <a:moveTo>
                      <a:pt x="1826260" y="0"/>
                    </a:moveTo>
                    <a:lnTo>
                      <a:pt x="1753870" y="0"/>
                    </a:lnTo>
                    <a:lnTo>
                      <a:pt x="0" y="1753870"/>
                    </a:lnTo>
                    <a:lnTo>
                      <a:pt x="0" y="1826260"/>
                    </a:lnTo>
                    <a:lnTo>
                      <a:pt x="1826260" y="0"/>
                    </a:lnTo>
                    <a:close/>
                    <a:moveTo>
                      <a:pt x="2260600" y="0"/>
                    </a:moveTo>
                    <a:lnTo>
                      <a:pt x="2188210" y="0"/>
                    </a:lnTo>
                    <a:lnTo>
                      <a:pt x="0" y="2188210"/>
                    </a:lnTo>
                    <a:lnTo>
                      <a:pt x="0" y="2260600"/>
                    </a:lnTo>
                    <a:lnTo>
                      <a:pt x="2260600" y="0"/>
                    </a:lnTo>
                    <a:close/>
                    <a:moveTo>
                      <a:pt x="2551430" y="0"/>
                    </a:moveTo>
                    <a:lnTo>
                      <a:pt x="2479040" y="0"/>
                    </a:lnTo>
                    <a:lnTo>
                      <a:pt x="0" y="2479040"/>
                    </a:lnTo>
                    <a:lnTo>
                      <a:pt x="0" y="2551430"/>
                    </a:lnTo>
                    <a:lnTo>
                      <a:pt x="2551430" y="0"/>
                    </a:lnTo>
                    <a:close/>
                    <a:moveTo>
                      <a:pt x="2405380" y="0"/>
                    </a:moveTo>
                    <a:lnTo>
                      <a:pt x="2332990" y="0"/>
                    </a:lnTo>
                    <a:lnTo>
                      <a:pt x="0" y="2332990"/>
                    </a:lnTo>
                    <a:lnTo>
                      <a:pt x="0" y="2405380"/>
                    </a:lnTo>
                    <a:lnTo>
                      <a:pt x="2405380" y="0"/>
                    </a:lnTo>
                    <a:close/>
                    <a:moveTo>
                      <a:pt x="2115820" y="0"/>
                    </a:moveTo>
                    <a:lnTo>
                      <a:pt x="2043430" y="0"/>
                    </a:lnTo>
                    <a:lnTo>
                      <a:pt x="0" y="2043430"/>
                    </a:lnTo>
                    <a:lnTo>
                      <a:pt x="0" y="2115820"/>
                    </a:lnTo>
                    <a:lnTo>
                      <a:pt x="2115820" y="0"/>
                    </a:lnTo>
                    <a:close/>
                    <a:moveTo>
                      <a:pt x="375920" y="0"/>
                    </a:moveTo>
                    <a:lnTo>
                      <a:pt x="303530" y="0"/>
                    </a:lnTo>
                    <a:lnTo>
                      <a:pt x="0" y="303530"/>
                    </a:lnTo>
                    <a:lnTo>
                      <a:pt x="0" y="375920"/>
                    </a:lnTo>
                    <a:lnTo>
                      <a:pt x="375920" y="0"/>
                    </a:lnTo>
                    <a:close/>
                    <a:moveTo>
                      <a:pt x="1101090" y="0"/>
                    </a:moveTo>
                    <a:lnTo>
                      <a:pt x="1028700" y="0"/>
                    </a:lnTo>
                    <a:lnTo>
                      <a:pt x="0" y="1028700"/>
                    </a:lnTo>
                    <a:lnTo>
                      <a:pt x="0" y="1101090"/>
                    </a:lnTo>
                    <a:lnTo>
                      <a:pt x="1101090" y="0"/>
                    </a:lnTo>
                    <a:close/>
                    <a:moveTo>
                      <a:pt x="2653030" y="0"/>
                    </a:moveTo>
                    <a:lnTo>
                      <a:pt x="2623820" y="0"/>
                    </a:lnTo>
                    <a:lnTo>
                      <a:pt x="0" y="2623820"/>
                    </a:lnTo>
                    <a:lnTo>
                      <a:pt x="0" y="2653030"/>
                    </a:lnTo>
                    <a:lnTo>
                      <a:pt x="43180" y="2653030"/>
                    </a:lnTo>
                    <a:lnTo>
                      <a:pt x="2653030" y="43180"/>
                    </a:lnTo>
                    <a:lnTo>
                      <a:pt x="2653030" y="0"/>
                    </a:lnTo>
                    <a:close/>
                    <a:moveTo>
                      <a:pt x="520700" y="0"/>
                    </a:moveTo>
                    <a:lnTo>
                      <a:pt x="448310" y="0"/>
                    </a:lnTo>
                    <a:lnTo>
                      <a:pt x="0" y="448310"/>
                    </a:lnTo>
                    <a:lnTo>
                      <a:pt x="0" y="520700"/>
                    </a:lnTo>
                    <a:lnTo>
                      <a:pt x="520700" y="0"/>
                    </a:lnTo>
                    <a:close/>
                    <a:moveTo>
                      <a:pt x="85090" y="0"/>
                    </a:moveTo>
                    <a:lnTo>
                      <a:pt x="12700" y="0"/>
                    </a:lnTo>
                    <a:lnTo>
                      <a:pt x="0" y="12700"/>
                    </a:lnTo>
                    <a:lnTo>
                      <a:pt x="0" y="85090"/>
                    </a:lnTo>
                    <a:lnTo>
                      <a:pt x="85090" y="0"/>
                    </a:lnTo>
                    <a:close/>
                    <a:moveTo>
                      <a:pt x="231140" y="0"/>
                    </a:moveTo>
                    <a:lnTo>
                      <a:pt x="158750" y="0"/>
                    </a:lnTo>
                    <a:lnTo>
                      <a:pt x="0" y="157480"/>
                    </a:lnTo>
                    <a:lnTo>
                      <a:pt x="0" y="229870"/>
                    </a:lnTo>
                    <a:lnTo>
                      <a:pt x="231140" y="0"/>
                    </a:lnTo>
                    <a:close/>
                    <a:moveTo>
                      <a:pt x="0" y="956310"/>
                    </a:moveTo>
                    <a:lnTo>
                      <a:pt x="956310" y="0"/>
                    </a:lnTo>
                    <a:lnTo>
                      <a:pt x="883920" y="0"/>
                    </a:lnTo>
                    <a:lnTo>
                      <a:pt x="0" y="882650"/>
                    </a:lnTo>
                    <a:lnTo>
                      <a:pt x="0" y="956310"/>
                    </a:lnTo>
                    <a:close/>
                    <a:moveTo>
                      <a:pt x="665480" y="0"/>
                    </a:moveTo>
                    <a:lnTo>
                      <a:pt x="593090" y="0"/>
                    </a:lnTo>
                    <a:lnTo>
                      <a:pt x="0" y="593090"/>
                    </a:lnTo>
                    <a:lnTo>
                      <a:pt x="0" y="665480"/>
                    </a:lnTo>
                    <a:lnTo>
                      <a:pt x="665480" y="0"/>
                    </a:lnTo>
                    <a:close/>
                    <a:moveTo>
                      <a:pt x="810260" y="0"/>
                    </a:moveTo>
                    <a:lnTo>
                      <a:pt x="737870" y="0"/>
                    </a:lnTo>
                    <a:lnTo>
                      <a:pt x="0" y="737870"/>
                    </a:lnTo>
                    <a:lnTo>
                      <a:pt x="0" y="810260"/>
                    </a:lnTo>
                    <a:lnTo>
                      <a:pt x="810260" y="0"/>
                    </a:lnTo>
                    <a:close/>
                    <a:moveTo>
                      <a:pt x="1971040" y="0"/>
                    </a:moveTo>
                    <a:lnTo>
                      <a:pt x="1898650" y="0"/>
                    </a:lnTo>
                    <a:lnTo>
                      <a:pt x="0" y="1898650"/>
                    </a:lnTo>
                    <a:lnTo>
                      <a:pt x="0" y="1971040"/>
                    </a:lnTo>
                    <a:lnTo>
                      <a:pt x="1971040" y="0"/>
                    </a:lnTo>
                    <a:close/>
                    <a:moveTo>
                      <a:pt x="2653030" y="1783080"/>
                    </a:moveTo>
                    <a:lnTo>
                      <a:pt x="2653030" y="1710690"/>
                    </a:lnTo>
                    <a:lnTo>
                      <a:pt x="1710690" y="2653030"/>
                    </a:lnTo>
                    <a:lnTo>
                      <a:pt x="1783080" y="2653030"/>
                    </a:lnTo>
                    <a:lnTo>
                      <a:pt x="2653030" y="1783080"/>
                    </a:lnTo>
                    <a:close/>
                    <a:moveTo>
                      <a:pt x="2653030" y="1927860"/>
                    </a:moveTo>
                    <a:lnTo>
                      <a:pt x="2653030" y="1855470"/>
                    </a:lnTo>
                    <a:lnTo>
                      <a:pt x="1855470" y="2653030"/>
                    </a:lnTo>
                    <a:lnTo>
                      <a:pt x="1927860" y="2653030"/>
                    </a:lnTo>
                    <a:lnTo>
                      <a:pt x="2653030" y="1927860"/>
                    </a:lnTo>
                    <a:close/>
                    <a:moveTo>
                      <a:pt x="2653030" y="2072640"/>
                    </a:moveTo>
                    <a:lnTo>
                      <a:pt x="2653030" y="2000250"/>
                    </a:lnTo>
                    <a:lnTo>
                      <a:pt x="2000250" y="2653030"/>
                    </a:lnTo>
                    <a:lnTo>
                      <a:pt x="2072640" y="2653030"/>
                    </a:lnTo>
                    <a:lnTo>
                      <a:pt x="2653030" y="2072640"/>
                    </a:lnTo>
                    <a:close/>
                    <a:moveTo>
                      <a:pt x="2653030" y="1638300"/>
                    </a:moveTo>
                    <a:lnTo>
                      <a:pt x="2653030" y="1565910"/>
                    </a:lnTo>
                    <a:lnTo>
                      <a:pt x="1564640" y="2654300"/>
                    </a:lnTo>
                    <a:lnTo>
                      <a:pt x="1637030" y="2654300"/>
                    </a:lnTo>
                    <a:lnTo>
                      <a:pt x="2653030" y="1638300"/>
                    </a:lnTo>
                    <a:close/>
                    <a:moveTo>
                      <a:pt x="2217420" y="2653030"/>
                    </a:moveTo>
                    <a:lnTo>
                      <a:pt x="2653030" y="2217420"/>
                    </a:lnTo>
                    <a:lnTo>
                      <a:pt x="2653030" y="2145030"/>
                    </a:lnTo>
                    <a:lnTo>
                      <a:pt x="2145030" y="2653030"/>
                    </a:lnTo>
                    <a:lnTo>
                      <a:pt x="2217420" y="2653030"/>
                    </a:lnTo>
                    <a:close/>
                    <a:moveTo>
                      <a:pt x="2653030" y="2580640"/>
                    </a:moveTo>
                    <a:lnTo>
                      <a:pt x="2580640" y="2653030"/>
                    </a:lnTo>
                    <a:lnTo>
                      <a:pt x="2653030" y="2653030"/>
                    </a:lnTo>
                    <a:lnTo>
                      <a:pt x="2653030" y="2580640"/>
                    </a:lnTo>
                    <a:close/>
                    <a:moveTo>
                      <a:pt x="2653030" y="2508250"/>
                    </a:moveTo>
                    <a:lnTo>
                      <a:pt x="2653030" y="2435860"/>
                    </a:lnTo>
                    <a:lnTo>
                      <a:pt x="2435860" y="2653030"/>
                    </a:lnTo>
                    <a:lnTo>
                      <a:pt x="2508250" y="2653030"/>
                    </a:lnTo>
                    <a:lnTo>
                      <a:pt x="2653030" y="2508250"/>
                    </a:lnTo>
                    <a:close/>
                    <a:moveTo>
                      <a:pt x="2653030" y="2363470"/>
                    </a:moveTo>
                    <a:lnTo>
                      <a:pt x="2653030" y="2291080"/>
                    </a:lnTo>
                    <a:lnTo>
                      <a:pt x="2291080" y="2653030"/>
                    </a:lnTo>
                    <a:lnTo>
                      <a:pt x="2363470" y="2653030"/>
                    </a:lnTo>
                    <a:lnTo>
                      <a:pt x="2653030" y="2363470"/>
                    </a:lnTo>
                    <a:close/>
                    <a:moveTo>
                      <a:pt x="2653030" y="1492250"/>
                    </a:moveTo>
                    <a:lnTo>
                      <a:pt x="2653030" y="1419860"/>
                    </a:lnTo>
                    <a:lnTo>
                      <a:pt x="1419860" y="2653030"/>
                    </a:lnTo>
                    <a:lnTo>
                      <a:pt x="1492250" y="2653030"/>
                    </a:lnTo>
                    <a:lnTo>
                      <a:pt x="2653030" y="1492250"/>
                    </a:lnTo>
                    <a:close/>
                    <a:moveTo>
                      <a:pt x="2653030" y="187960"/>
                    </a:moveTo>
                    <a:lnTo>
                      <a:pt x="2653030" y="115570"/>
                    </a:lnTo>
                    <a:lnTo>
                      <a:pt x="115570" y="2653030"/>
                    </a:lnTo>
                    <a:lnTo>
                      <a:pt x="187960" y="2653030"/>
                    </a:lnTo>
                    <a:lnTo>
                      <a:pt x="2653030" y="187960"/>
                    </a:lnTo>
                    <a:close/>
                    <a:moveTo>
                      <a:pt x="2653030" y="622300"/>
                    </a:moveTo>
                    <a:lnTo>
                      <a:pt x="2653030" y="549910"/>
                    </a:lnTo>
                    <a:lnTo>
                      <a:pt x="549910" y="2653030"/>
                    </a:lnTo>
                    <a:lnTo>
                      <a:pt x="622300" y="2653030"/>
                    </a:lnTo>
                    <a:lnTo>
                      <a:pt x="2653030" y="622300"/>
                    </a:lnTo>
                    <a:close/>
                    <a:moveTo>
                      <a:pt x="2653030" y="477520"/>
                    </a:moveTo>
                    <a:lnTo>
                      <a:pt x="2653030" y="405130"/>
                    </a:lnTo>
                    <a:lnTo>
                      <a:pt x="405130" y="2653030"/>
                    </a:lnTo>
                    <a:lnTo>
                      <a:pt x="477520" y="2653030"/>
                    </a:lnTo>
                    <a:lnTo>
                      <a:pt x="2653030" y="477520"/>
                    </a:lnTo>
                    <a:close/>
                    <a:moveTo>
                      <a:pt x="2653030" y="1347470"/>
                    </a:moveTo>
                    <a:lnTo>
                      <a:pt x="2653030" y="1275080"/>
                    </a:lnTo>
                    <a:lnTo>
                      <a:pt x="1275080" y="2653030"/>
                    </a:lnTo>
                    <a:lnTo>
                      <a:pt x="1347470" y="2653030"/>
                    </a:lnTo>
                    <a:lnTo>
                      <a:pt x="2653030" y="1347470"/>
                    </a:lnTo>
                    <a:close/>
                    <a:moveTo>
                      <a:pt x="2653030" y="767080"/>
                    </a:moveTo>
                    <a:lnTo>
                      <a:pt x="2653030" y="694690"/>
                    </a:lnTo>
                    <a:lnTo>
                      <a:pt x="694690" y="2653030"/>
                    </a:lnTo>
                    <a:lnTo>
                      <a:pt x="767080" y="2653030"/>
                    </a:lnTo>
                    <a:lnTo>
                      <a:pt x="2653030" y="767080"/>
                    </a:lnTo>
                    <a:close/>
                    <a:moveTo>
                      <a:pt x="2653030" y="332740"/>
                    </a:moveTo>
                    <a:lnTo>
                      <a:pt x="2653030" y="260350"/>
                    </a:lnTo>
                    <a:lnTo>
                      <a:pt x="260350" y="2653030"/>
                    </a:lnTo>
                    <a:lnTo>
                      <a:pt x="332740" y="2653030"/>
                    </a:lnTo>
                    <a:lnTo>
                      <a:pt x="2653030" y="332740"/>
                    </a:lnTo>
                    <a:close/>
                    <a:moveTo>
                      <a:pt x="2653030" y="1202690"/>
                    </a:moveTo>
                    <a:lnTo>
                      <a:pt x="2653030" y="1130300"/>
                    </a:lnTo>
                    <a:lnTo>
                      <a:pt x="1130300" y="2653030"/>
                    </a:lnTo>
                    <a:lnTo>
                      <a:pt x="1202690" y="2653030"/>
                    </a:lnTo>
                    <a:lnTo>
                      <a:pt x="2653030" y="1202690"/>
                    </a:lnTo>
                    <a:close/>
                    <a:moveTo>
                      <a:pt x="2653030" y="913130"/>
                    </a:moveTo>
                    <a:lnTo>
                      <a:pt x="2653030" y="840740"/>
                    </a:lnTo>
                    <a:lnTo>
                      <a:pt x="840740" y="2653030"/>
                    </a:lnTo>
                    <a:lnTo>
                      <a:pt x="913130" y="2653030"/>
                    </a:lnTo>
                    <a:lnTo>
                      <a:pt x="2653030" y="913130"/>
                    </a:lnTo>
                    <a:close/>
                    <a:moveTo>
                      <a:pt x="2653030" y="1057910"/>
                    </a:moveTo>
                    <a:lnTo>
                      <a:pt x="2653030" y="985520"/>
                    </a:lnTo>
                    <a:lnTo>
                      <a:pt x="985520" y="2653030"/>
                    </a:lnTo>
                    <a:lnTo>
                      <a:pt x="1057910" y="2653030"/>
                    </a:lnTo>
                    <a:lnTo>
                      <a:pt x="2653030" y="1057910"/>
                    </a:lnTo>
                    <a:close/>
                  </a:path>
                </a:pathLst>
              </a:custGeom>
              <a:solidFill>
                <a:srgbClr val="5DCAD1"/>
              </a:solidFill>
            </p:spPr>
          </p:sp>
        </p:grpSp>
      </p:grpSp>
      <p:sp>
        <p:nvSpPr>
          <p:cNvPr id="7" name="AutoShape 7"/>
          <p:cNvSpPr/>
          <p:nvPr/>
        </p:nvSpPr>
        <p:spPr>
          <a:xfrm rot="-2700000">
            <a:off x="2627526" y="3520633"/>
            <a:ext cx="21052998" cy="10465684"/>
          </a:xfrm>
          <a:prstGeom prst="rect">
            <a:avLst/>
          </a:prstGeom>
          <a:solidFill>
            <a:srgbClr val="5DCAD1"/>
          </a:solidFill>
        </p:spPr>
      </p:sp>
      <p:grpSp>
        <p:nvGrpSpPr>
          <p:cNvPr id="8" name="Group 8"/>
          <p:cNvGrpSpPr/>
          <p:nvPr/>
        </p:nvGrpSpPr>
        <p:grpSpPr>
          <a:xfrm>
            <a:off x="1028700" y="1028700"/>
            <a:ext cx="8215440" cy="4546461"/>
            <a:chOff x="0" y="0"/>
            <a:chExt cx="10953919" cy="6061948"/>
          </a:xfrm>
        </p:grpSpPr>
        <p:sp>
          <p:nvSpPr>
            <p:cNvPr id="9" name="TextBox 9"/>
            <p:cNvSpPr txBox="1"/>
            <p:nvPr/>
          </p:nvSpPr>
          <p:spPr>
            <a:xfrm>
              <a:off x="0" y="171450"/>
              <a:ext cx="10949772" cy="1778873"/>
            </a:xfrm>
            <a:prstGeom prst="rect">
              <a:avLst/>
            </a:prstGeom>
          </p:spPr>
          <p:txBody>
            <a:bodyPr lIns="0" tIns="0" rIns="0" bIns="0" rtlCol="0" anchor="t">
              <a:spAutoFit/>
            </a:bodyPr>
            <a:lstStyle/>
            <a:p>
              <a:pPr>
                <a:lnSpc>
                  <a:spcPts val="9600"/>
                </a:lnSpc>
              </a:pPr>
              <a:r>
                <a:rPr lang="en-US" sz="9600">
                  <a:solidFill>
                    <a:srgbClr val="5DCAD1"/>
                  </a:solidFill>
                  <a:latin typeface="Glacial Indifference Bold"/>
                </a:rPr>
                <a:t>OBSERVATION</a:t>
              </a:r>
            </a:p>
          </p:txBody>
        </p:sp>
        <p:sp>
          <p:nvSpPr>
            <p:cNvPr id="10" name="TextBox 10"/>
            <p:cNvSpPr txBox="1"/>
            <p:nvPr/>
          </p:nvSpPr>
          <p:spPr>
            <a:xfrm>
              <a:off x="0" y="2204323"/>
              <a:ext cx="10953919" cy="3857625"/>
            </a:xfrm>
            <a:prstGeom prst="rect">
              <a:avLst/>
            </a:prstGeom>
          </p:spPr>
          <p:txBody>
            <a:bodyPr lIns="0" tIns="0" rIns="0" bIns="0" rtlCol="0" anchor="t">
              <a:spAutoFit/>
            </a:bodyPr>
            <a:lstStyle/>
            <a:p>
              <a:pPr>
                <a:lnSpc>
                  <a:spcPts val="3839"/>
                </a:lnSpc>
              </a:pPr>
              <a:r>
                <a:rPr lang="en-US" sz="3199" spc="319">
                  <a:solidFill>
                    <a:srgbClr val="5DCAD1"/>
                  </a:solidFill>
                  <a:latin typeface="Glacial Indifference Bold"/>
                </a:rPr>
                <a:t>DIRECT:</a:t>
              </a:r>
            </a:p>
            <a:p>
              <a:pPr marL="528320" lvl="1" indent="-264160">
                <a:lnSpc>
                  <a:spcPts val="3839"/>
                </a:lnSpc>
                <a:buFont typeface="Arial"/>
                <a:buChar char="•"/>
              </a:pPr>
              <a:r>
                <a:rPr lang="en-US" sz="3199" spc="319">
                  <a:solidFill>
                    <a:srgbClr val="5DCAD1"/>
                  </a:solidFill>
                  <a:latin typeface="Glacial Indifference"/>
                </a:rPr>
                <a:t>YOUR OBSERVATIONS OF SOCIETY</a:t>
              </a:r>
            </a:p>
            <a:p>
              <a:pPr>
                <a:lnSpc>
                  <a:spcPts val="3839"/>
                </a:lnSpc>
              </a:pPr>
              <a:endParaRPr lang="en-US" sz="3199" spc="319">
                <a:solidFill>
                  <a:srgbClr val="5DCAD1"/>
                </a:solidFill>
                <a:latin typeface="Glacial Indifference"/>
              </a:endParaRPr>
            </a:p>
            <a:p>
              <a:pPr>
                <a:lnSpc>
                  <a:spcPts val="3839"/>
                </a:lnSpc>
              </a:pPr>
              <a:r>
                <a:rPr lang="en-US" sz="3199" spc="319">
                  <a:solidFill>
                    <a:srgbClr val="5DCAD1"/>
                  </a:solidFill>
                  <a:latin typeface="Glacial Indifference Bold"/>
                </a:rPr>
                <a:t>INDIRECT:</a:t>
              </a:r>
            </a:p>
            <a:p>
              <a:pPr marL="528320" lvl="1" indent="-264160">
                <a:lnSpc>
                  <a:spcPts val="3839"/>
                </a:lnSpc>
                <a:buFont typeface="Arial"/>
                <a:buChar char="•"/>
              </a:pPr>
              <a:r>
                <a:rPr lang="en-US" sz="3199" spc="319">
                  <a:solidFill>
                    <a:srgbClr val="5DCAD1"/>
                  </a:solidFill>
                  <a:latin typeface="Glacial Indifference"/>
                </a:rPr>
                <a:t>OTHERS' OBSERVATIONS OF SOCIETY </a:t>
              </a:r>
            </a:p>
          </p:txBody>
        </p:sp>
      </p:grpSp>
      <p:grpSp>
        <p:nvGrpSpPr>
          <p:cNvPr id="11" name="Group 11"/>
          <p:cNvGrpSpPr/>
          <p:nvPr/>
        </p:nvGrpSpPr>
        <p:grpSpPr>
          <a:xfrm>
            <a:off x="9105700" y="6158448"/>
            <a:ext cx="8096650" cy="3099852"/>
            <a:chOff x="0" y="0"/>
            <a:chExt cx="10795533" cy="4133136"/>
          </a:xfrm>
        </p:grpSpPr>
        <p:sp>
          <p:nvSpPr>
            <p:cNvPr id="12" name="TextBox 12"/>
            <p:cNvSpPr txBox="1"/>
            <p:nvPr/>
          </p:nvSpPr>
          <p:spPr>
            <a:xfrm>
              <a:off x="0" y="171450"/>
              <a:ext cx="10791446" cy="1778873"/>
            </a:xfrm>
            <a:prstGeom prst="rect">
              <a:avLst/>
            </a:prstGeom>
          </p:spPr>
          <p:txBody>
            <a:bodyPr lIns="0" tIns="0" rIns="0" bIns="0" rtlCol="0" anchor="t">
              <a:spAutoFit/>
            </a:bodyPr>
            <a:lstStyle/>
            <a:p>
              <a:pPr algn="r">
                <a:lnSpc>
                  <a:spcPts val="9600"/>
                </a:lnSpc>
              </a:pPr>
              <a:r>
                <a:rPr lang="en-US" sz="9600">
                  <a:solidFill>
                    <a:srgbClr val="1C2143"/>
                  </a:solidFill>
                  <a:latin typeface="Glacial Indifference Bold"/>
                </a:rPr>
                <a:t>EXPLANATION</a:t>
              </a:r>
            </a:p>
          </p:txBody>
        </p:sp>
        <p:sp>
          <p:nvSpPr>
            <p:cNvPr id="13" name="TextBox 13"/>
            <p:cNvSpPr txBox="1"/>
            <p:nvPr/>
          </p:nvSpPr>
          <p:spPr>
            <a:xfrm>
              <a:off x="0" y="2204323"/>
              <a:ext cx="10795533" cy="1928812"/>
            </a:xfrm>
            <a:prstGeom prst="rect">
              <a:avLst/>
            </a:prstGeom>
          </p:spPr>
          <p:txBody>
            <a:bodyPr lIns="0" tIns="0" rIns="0" bIns="0" rtlCol="0" anchor="t">
              <a:spAutoFit/>
            </a:bodyPr>
            <a:lstStyle/>
            <a:p>
              <a:pPr algn="r">
                <a:lnSpc>
                  <a:spcPts val="3839"/>
                </a:lnSpc>
              </a:pPr>
              <a:r>
                <a:rPr lang="en-US" sz="3199" spc="319">
                  <a:solidFill>
                    <a:srgbClr val="1C2143"/>
                  </a:solidFill>
                  <a:latin typeface="Glacial Indifference"/>
                </a:rPr>
                <a:t> REASONS (A THEORY) FOR THE PATTERNS YOU SEE IN THE OBSERVATIONS</a:t>
              </a:r>
            </a:p>
          </p:txBody>
        </p:sp>
      </p:grpSp>
      <p:grpSp>
        <p:nvGrpSpPr>
          <p:cNvPr id="14" name="Group 14"/>
          <p:cNvGrpSpPr/>
          <p:nvPr/>
        </p:nvGrpSpPr>
        <p:grpSpPr>
          <a:xfrm>
            <a:off x="9041411" y="-3649760"/>
            <a:ext cx="8250697" cy="7298197"/>
            <a:chOff x="0" y="0"/>
            <a:chExt cx="11000929" cy="9730929"/>
          </a:xfrm>
        </p:grpSpPr>
        <p:grpSp>
          <p:nvGrpSpPr>
            <p:cNvPr id="15" name="Group 15"/>
            <p:cNvGrpSpPr/>
            <p:nvPr/>
          </p:nvGrpSpPr>
          <p:grpSpPr>
            <a:xfrm rot="-2700000">
              <a:off x="2695062" y="1425062"/>
              <a:ext cx="6880806" cy="6880806"/>
              <a:chOff x="0" y="0"/>
              <a:chExt cx="1913890" cy="1913890"/>
            </a:xfrm>
          </p:grpSpPr>
          <p:sp>
            <p:nvSpPr>
              <p:cNvPr id="16" name="Freeform 16"/>
              <p:cNvSpPr/>
              <p:nvPr/>
            </p:nvSpPr>
            <p:spPr>
              <a:xfrm>
                <a:off x="0" y="0"/>
                <a:ext cx="1913890" cy="1913890"/>
              </a:xfrm>
              <a:custGeom>
                <a:avLst/>
                <a:gdLst/>
                <a:ahLst/>
                <a:cxnLst/>
                <a:rect l="l" t="t" r="r" b="b"/>
                <a:pathLst>
                  <a:path w="1913890" h="1913890">
                    <a:moveTo>
                      <a:pt x="0" y="0"/>
                    </a:moveTo>
                    <a:lnTo>
                      <a:pt x="0" y="1913890"/>
                    </a:lnTo>
                    <a:lnTo>
                      <a:pt x="1913890" y="1913890"/>
                    </a:lnTo>
                    <a:lnTo>
                      <a:pt x="1913890" y="0"/>
                    </a:lnTo>
                    <a:lnTo>
                      <a:pt x="0" y="0"/>
                    </a:lnTo>
                    <a:close/>
                    <a:moveTo>
                      <a:pt x="1852930" y="1852930"/>
                    </a:moveTo>
                    <a:lnTo>
                      <a:pt x="59690" y="1852930"/>
                    </a:lnTo>
                    <a:lnTo>
                      <a:pt x="59690" y="59690"/>
                    </a:lnTo>
                    <a:lnTo>
                      <a:pt x="1852930" y="59690"/>
                    </a:lnTo>
                    <a:lnTo>
                      <a:pt x="1852930" y="1852930"/>
                    </a:lnTo>
                    <a:close/>
                  </a:path>
                </a:pathLst>
              </a:custGeom>
              <a:solidFill>
                <a:srgbClr val="1C2143"/>
              </a:solidFill>
            </p:spPr>
          </p:sp>
        </p:grpSp>
        <p:grpSp>
          <p:nvGrpSpPr>
            <p:cNvPr id="17" name="Group 17"/>
            <p:cNvGrpSpPr>
              <a:grpSpLocks noChangeAspect="1"/>
            </p:cNvGrpSpPr>
            <p:nvPr/>
          </p:nvGrpSpPr>
          <p:grpSpPr>
            <a:xfrm rot="-2700000">
              <a:off x="1425062" y="1425062"/>
              <a:ext cx="6880806" cy="6880806"/>
              <a:chOff x="0" y="0"/>
              <a:chExt cx="2653030" cy="2653030"/>
            </a:xfrm>
          </p:grpSpPr>
          <p:sp>
            <p:nvSpPr>
              <p:cNvPr id="18" name="Freeform 18"/>
              <p:cNvSpPr/>
              <p:nvPr/>
            </p:nvSpPr>
            <p:spPr>
              <a:xfrm>
                <a:off x="0" y="0"/>
                <a:ext cx="2653030" cy="2654300"/>
              </a:xfrm>
              <a:custGeom>
                <a:avLst/>
                <a:gdLst/>
                <a:ahLst/>
                <a:cxnLst/>
                <a:rect l="l" t="t" r="r" b="b"/>
                <a:pathLst>
                  <a:path w="2653030" h="2654300">
                    <a:moveTo>
                      <a:pt x="0" y="1535430"/>
                    </a:moveTo>
                    <a:lnTo>
                      <a:pt x="0" y="1463040"/>
                    </a:lnTo>
                    <a:lnTo>
                      <a:pt x="1463040" y="0"/>
                    </a:lnTo>
                    <a:lnTo>
                      <a:pt x="1535430" y="0"/>
                    </a:lnTo>
                    <a:lnTo>
                      <a:pt x="0" y="1535430"/>
                    </a:lnTo>
                    <a:close/>
                    <a:moveTo>
                      <a:pt x="1681480" y="0"/>
                    </a:moveTo>
                    <a:lnTo>
                      <a:pt x="1609090" y="0"/>
                    </a:lnTo>
                    <a:lnTo>
                      <a:pt x="0" y="1607820"/>
                    </a:lnTo>
                    <a:lnTo>
                      <a:pt x="0" y="1680210"/>
                    </a:lnTo>
                    <a:lnTo>
                      <a:pt x="1681480" y="0"/>
                    </a:lnTo>
                    <a:close/>
                    <a:moveTo>
                      <a:pt x="1390650" y="0"/>
                    </a:moveTo>
                    <a:lnTo>
                      <a:pt x="1318260" y="0"/>
                    </a:lnTo>
                    <a:lnTo>
                      <a:pt x="0" y="1318260"/>
                    </a:lnTo>
                    <a:lnTo>
                      <a:pt x="0" y="1390650"/>
                    </a:lnTo>
                    <a:lnTo>
                      <a:pt x="1390650" y="0"/>
                    </a:lnTo>
                    <a:close/>
                    <a:moveTo>
                      <a:pt x="1245870" y="0"/>
                    </a:moveTo>
                    <a:lnTo>
                      <a:pt x="1173480" y="0"/>
                    </a:lnTo>
                    <a:lnTo>
                      <a:pt x="0" y="1173480"/>
                    </a:lnTo>
                    <a:lnTo>
                      <a:pt x="0" y="1245870"/>
                    </a:lnTo>
                    <a:lnTo>
                      <a:pt x="1245870" y="0"/>
                    </a:lnTo>
                    <a:close/>
                    <a:moveTo>
                      <a:pt x="1826260" y="0"/>
                    </a:moveTo>
                    <a:lnTo>
                      <a:pt x="1753870" y="0"/>
                    </a:lnTo>
                    <a:lnTo>
                      <a:pt x="0" y="1753870"/>
                    </a:lnTo>
                    <a:lnTo>
                      <a:pt x="0" y="1826260"/>
                    </a:lnTo>
                    <a:lnTo>
                      <a:pt x="1826260" y="0"/>
                    </a:lnTo>
                    <a:close/>
                    <a:moveTo>
                      <a:pt x="2260600" y="0"/>
                    </a:moveTo>
                    <a:lnTo>
                      <a:pt x="2188210" y="0"/>
                    </a:lnTo>
                    <a:lnTo>
                      <a:pt x="0" y="2188210"/>
                    </a:lnTo>
                    <a:lnTo>
                      <a:pt x="0" y="2260600"/>
                    </a:lnTo>
                    <a:lnTo>
                      <a:pt x="2260600" y="0"/>
                    </a:lnTo>
                    <a:close/>
                    <a:moveTo>
                      <a:pt x="2551430" y="0"/>
                    </a:moveTo>
                    <a:lnTo>
                      <a:pt x="2479040" y="0"/>
                    </a:lnTo>
                    <a:lnTo>
                      <a:pt x="0" y="2479040"/>
                    </a:lnTo>
                    <a:lnTo>
                      <a:pt x="0" y="2551430"/>
                    </a:lnTo>
                    <a:lnTo>
                      <a:pt x="2551430" y="0"/>
                    </a:lnTo>
                    <a:close/>
                    <a:moveTo>
                      <a:pt x="2405380" y="0"/>
                    </a:moveTo>
                    <a:lnTo>
                      <a:pt x="2332990" y="0"/>
                    </a:lnTo>
                    <a:lnTo>
                      <a:pt x="0" y="2332990"/>
                    </a:lnTo>
                    <a:lnTo>
                      <a:pt x="0" y="2405380"/>
                    </a:lnTo>
                    <a:lnTo>
                      <a:pt x="2405380" y="0"/>
                    </a:lnTo>
                    <a:close/>
                    <a:moveTo>
                      <a:pt x="2115820" y="0"/>
                    </a:moveTo>
                    <a:lnTo>
                      <a:pt x="2043430" y="0"/>
                    </a:lnTo>
                    <a:lnTo>
                      <a:pt x="0" y="2043430"/>
                    </a:lnTo>
                    <a:lnTo>
                      <a:pt x="0" y="2115820"/>
                    </a:lnTo>
                    <a:lnTo>
                      <a:pt x="2115820" y="0"/>
                    </a:lnTo>
                    <a:close/>
                    <a:moveTo>
                      <a:pt x="375920" y="0"/>
                    </a:moveTo>
                    <a:lnTo>
                      <a:pt x="303530" y="0"/>
                    </a:lnTo>
                    <a:lnTo>
                      <a:pt x="0" y="303530"/>
                    </a:lnTo>
                    <a:lnTo>
                      <a:pt x="0" y="375920"/>
                    </a:lnTo>
                    <a:lnTo>
                      <a:pt x="375920" y="0"/>
                    </a:lnTo>
                    <a:close/>
                    <a:moveTo>
                      <a:pt x="1101090" y="0"/>
                    </a:moveTo>
                    <a:lnTo>
                      <a:pt x="1028700" y="0"/>
                    </a:lnTo>
                    <a:lnTo>
                      <a:pt x="0" y="1028700"/>
                    </a:lnTo>
                    <a:lnTo>
                      <a:pt x="0" y="1101090"/>
                    </a:lnTo>
                    <a:lnTo>
                      <a:pt x="1101090" y="0"/>
                    </a:lnTo>
                    <a:close/>
                    <a:moveTo>
                      <a:pt x="2653030" y="0"/>
                    </a:moveTo>
                    <a:lnTo>
                      <a:pt x="2623820" y="0"/>
                    </a:lnTo>
                    <a:lnTo>
                      <a:pt x="0" y="2623820"/>
                    </a:lnTo>
                    <a:lnTo>
                      <a:pt x="0" y="2653030"/>
                    </a:lnTo>
                    <a:lnTo>
                      <a:pt x="43180" y="2653030"/>
                    </a:lnTo>
                    <a:lnTo>
                      <a:pt x="2653030" y="43180"/>
                    </a:lnTo>
                    <a:lnTo>
                      <a:pt x="2653030" y="0"/>
                    </a:lnTo>
                    <a:close/>
                    <a:moveTo>
                      <a:pt x="520700" y="0"/>
                    </a:moveTo>
                    <a:lnTo>
                      <a:pt x="448310" y="0"/>
                    </a:lnTo>
                    <a:lnTo>
                      <a:pt x="0" y="448310"/>
                    </a:lnTo>
                    <a:lnTo>
                      <a:pt x="0" y="520700"/>
                    </a:lnTo>
                    <a:lnTo>
                      <a:pt x="520700" y="0"/>
                    </a:lnTo>
                    <a:close/>
                    <a:moveTo>
                      <a:pt x="85090" y="0"/>
                    </a:moveTo>
                    <a:lnTo>
                      <a:pt x="12700" y="0"/>
                    </a:lnTo>
                    <a:lnTo>
                      <a:pt x="0" y="12700"/>
                    </a:lnTo>
                    <a:lnTo>
                      <a:pt x="0" y="85090"/>
                    </a:lnTo>
                    <a:lnTo>
                      <a:pt x="85090" y="0"/>
                    </a:lnTo>
                    <a:close/>
                    <a:moveTo>
                      <a:pt x="231140" y="0"/>
                    </a:moveTo>
                    <a:lnTo>
                      <a:pt x="158750" y="0"/>
                    </a:lnTo>
                    <a:lnTo>
                      <a:pt x="0" y="157480"/>
                    </a:lnTo>
                    <a:lnTo>
                      <a:pt x="0" y="229870"/>
                    </a:lnTo>
                    <a:lnTo>
                      <a:pt x="231140" y="0"/>
                    </a:lnTo>
                    <a:close/>
                    <a:moveTo>
                      <a:pt x="0" y="956310"/>
                    </a:moveTo>
                    <a:lnTo>
                      <a:pt x="956310" y="0"/>
                    </a:lnTo>
                    <a:lnTo>
                      <a:pt x="883920" y="0"/>
                    </a:lnTo>
                    <a:lnTo>
                      <a:pt x="0" y="882650"/>
                    </a:lnTo>
                    <a:lnTo>
                      <a:pt x="0" y="956310"/>
                    </a:lnTo>
                    <a:close/>
                    <a:moveTo>
                      <a:pt x="665480" y="0"/>
                    </a:moveTo>
                    <a:lnTo>
                      <a:pt x="593090" y="0"/>
                    </a:lnTo>
                    <a:lnTo>
                      <a:pt x="0" y="593090"/>
                    </a:lnTo>
                    <a:lnTo>
                      <a:pt x="0" y="665480"/>
                    </a:lnTo>
                    <a:lnTo>
                      <a:pt x="665480" y="0"/>
                    </a:lnTo>
                    <a:close/>
                    <a:moveTo>
                      <a:pt x="810260" y="0"/>
                    </a:moveTo>
                    <a:lnTo>
                      <a:pt x="737870" y="0"/>
                    </a:lnTo>
                    <a:lnTo>
                      <a:pt x="0" y="737870"/>
                    </a:lnTo>
                    <a:lnTo>
                      <a:pt x="0" y="810260"/>
                    </a:lnTo>
                    <a:lnTo>
                      <a:pt x="810260" y="0"/>
                    </a:lnTo>
                    <a:close/>
                    <a:moveTo>
                      <a:pt x="1971040" y="0"/>
                    </a:moveTo>
                    <a:lnTo>
                      <a:pt x="1898650" y="0"/>
                    </a:lnTo>
                    <a:lnTo>
                      <a:pt x="0" y="1898650"/>
                    </a:lnTo>
                    <a:lnTo>
                      <a:pt x="0" y="1971040"/>
                    </a:lnTo>
                    <a:lnTo>
                      <a:pt x="1971040" y="0"/>
                    </a:lnTo>
                    <a:close/>
                    <a:moveTo>
                      <a:pt x="2653030" y="1783080"/>
                    </a:moveTo>
                    <a:lnTo>
                      <a:pt x="2653030" y="1710690"/>
                    </a:lnTo>
                    <a:lnTo>
                      <a:pt x="1710690" y="2653030"/>
                    </a:lnTo>
                    <a:lnTo>
                      <a:pt x="1783080" y="2653030"/>
                    </a:lnTo>
                    <a:lnTo>
                      <a:pt x="2653030" y="1783080"/>
                    </a:lnTo>
                    <a:close/>
                    <a:moveTo>
                      <a:pt x="2653030" y="1927860"/>
                    </a:moveTo>
                    <a:lnTo>
                      <a:pt x="2653030" y="1855470"/>
                    </a:lnTo>
                    <a:lnTo>
                      <a:pt x="1855470" y="2653030"/>
                    </a:lnTo>
                    <a:lnTo>
                      <a:pt x="1927860" y="2653030"/>
                    </a:lnTo>
                    <a:lnTo>
                      <a:pt x="2653030" y="1927860"/>
                    </a:lnTo>
                    <a:close/>
                    <a:moveTo>
                      <a:pt x="2653030" y="2072640"/>
                    </a:moveTo>
                    <a:lnTo>
                      <a:pt x="2653030" y="2000250"/>
                    </a:lnTo>
                    <a:lnTo>
                      <a:pt x="2000250" y="2653030"/>
                    </a:lnTo>
                    <a:lnTo>
                      <a:pt x="2072640" y="2653030"/>
                    </a:lnTo>
                    <a:lnTo>
                      <a:pt x="2653030" y="2072640"/>
                    </a:lnTo>
                    <a:close/>
                    <a:moveTo>
                      <a:pt x="2653030" y="1638300"/>
                    </a:moveTo>
                    <a:lnTo>
                      <a:pt x="2653030" y="1565910"/>
                    </a:lnTo>
                    <a:lnTo>
                      <a:pt x="1564640" y="2654300"/>
                    </a:lnTo>
                    <a:lnTo>
                      <a:pt x="1637030" y="2654300"/>
                    </a:lnTo>
                    <a:lnTo>
                      <a:pt x="2653030" y="1638300"/>
                    </a:lnTo>
                    <a:close/>
                    <a:moveTo>
                      <a:pt x="2217420" y="2653030"/>
                    </a:moveTo>
                    <a:lnTo>
                      <a:pt x="2653030" y="2217420"/>
                    </a:lnTo>
                    <a:lnTo>
                      <a:pt x="2653030" y="2145030"/>
                    </a:lnTo>
                    <a:lnTo>
                      <a:pt x="2145030" y="2653030"/>
                    </a:lnTo>
                    <a:lnTo>
                      <a:pt x="2217420" y="2653030"/>
                    </a:lnTo>
                    <a:close/>
                    <a:moveTo>
                      <a:pt x="2653030" y="2580640"/>
                    </a:moveTo>
                    <a:lnTo>
                      <a:pt x="2580640" y="2653030"/>
                    </a:lnTo>
                    <a:lnTo>
                      <a:pt x="2653030" y="2653030"/>
                    </a:lnTo>
                    <a:lnTo>
                      <a:pt x="2653030" y="2580640"/>
                    </a:lnTo>
                    <a:close/>
                    <a:moveTo>
                      <a:pt x="2653030" y="2508250"/>
                    </a:moveTo>
                    <a:lnTo>
                      <a:pt x="2653030" y="2435860"/>
                    </a:lnTo>
                    <a:lnTo>
                      <a:pt x="2435860" y="2653030"/>
                    </a:lnTo>
                    <a:lnTo>
                      <a:pt x="2508250" y="2653030"/>
                    </a:lnTo>
                    <a:lnTo>
                      <a:pt x="2653030" y="2508250"/>
                    </a:lnTo>
                    <a:close/>
                    <a:moveTo>
                      <a:pt x="2653030" y="2363470"/>
                    </a:moveTo>
                    <a:lnTo>
                      <a:pt x="2653030" y="2291080"/>
                    </a:lnTo>
                    <a:lnTo>
                      <a:pt x="2291080" y="2653030"/>
                    </a:lnTo>
                    <a:lnTo>
                      <a:pt x="2363470" y="2653030"/>
                    </a:lnTo>
                    <a:lnTo>
                      <a:pt x="2653030" y="2363470"/>
                    </a:lnTo>
                    <a:close/>
                    <a:moveTo>
                      <a:pt x="2653030" y="1492250"/>
                    </a:moveTo>
                    <a:lnTo>
                      <a:pt x="2653030" y="1419860"/>
                    </a:lnTo>
                    <a:lnTo>
                      <a:pt x="1419860" y="2653030"/>
                    </a:lnTo>
                    <a:lnTo>
                      <a:pt x="1492250" y="2653030"/>
                    </a:lnTo>
                    <a:lnTo>
                      <a:pt x="2653030" y="1492250"/>
                    </a:lnTo>
                    <a:close/>
                    <a:moveTo>
                      <a:pt x="2653030" y="187960"/>
                    </a:moveTo>
                    <a:lnTo>
                      <a:pt x="2653030" y="115570"/>
                    </a:lnTo>
                    <a:lnTo>
                      <a:pt x="115570" y="2653030"/>
                    </a:lnTo>
                    <a:lnTo>
                      <a:pt x="187960" y="2653030"/>
                    </a:lnTo>
                    <a:lnTo>
                      <a:pt x="2653030" y="187960"/>
                    </a:lnTo>
                    <a:close/>
                    <a:moveTo>
                      <a:pt x="2653030" y="622300"/>
                    </a:moveTo>
                    <a:lnTo>
                      <a:pt x="2653030" y="549910"/>
                    </a:lnTo>
                    <a:lnTo>
                      <a:pt x="549910" y="2653030"/>
                    </a:lnTo>
                    <a:lnTo>
                      <a:pt x="622300" y="2653030"/>
                    </a:lnTo>
                    <a:lnTo>
                      <a:pt x="2653030" y="622300"/>
                    </a:lnTo>
                    <a:close/>
                    <a:moveTo>
                      <a:pt x="2653030" y="477520"/>
                    </a:moveTo>
                    <a:lnTo>
                      <a:pt x="2653030" y="405130"/>
                    </a:lnTo>
                    <a:lnTo>
                      <a:pt x="405130" y="2653030"/>
                    </a:lnTo>
                    <a:lnTo>
                      <a:pt x="477520" y="2653030"/>
                    </a:lnTo>
                    <a:lnTo>
                      <a:pt x="2653030" y="477520"/>
                    </a:lnTo>
                    <a:close/>
                    <a:moveTo>
                      <a:pt x="2653030" y="1347470"/>
                    </a:moveTo>
                    <a:lnTo>
                      <a:pt x="2653030" y="1275080"/>
                    </a:lnTo>
                    <a:lnTo>
                      <a:pt x="1275080" y="2653030"/>
                    </a:lnTo>
                    <a:lnTo>
                      <a:pt x="1347470" y="2653030"/>
                    </a:lnTo>
                    <a:lnTo>
                      <a:pt x="2653030" y="1347470"/>
                    </a:lnTo>
                    <a:close/>
                    <a:moveTo>
                      <a:pt x="2653030" y="767080"/>
                    </a:moveTo>
                    <a:lnTo>
                      <a:pt x="2653030" y="694690"/>
                    </a:lnTo>
                    <a:lnTo>
                      <a:pt x="694690" y="2653030"/>
                    </a:lnTo>
                    <a:lnTo>
                      <a:pt x="767080" y="2653030"/>
                    </a:lnTo>
                    <a:lnTo>
                      <a:pt x="2653030" y="767080"/>
                    </a:lnTo>
                    <a:close/>
                    <a:moveTo>
                      <a:pt x="2653030" y="332740"/>
                    </a:moveTo>
                    <a:lnTo>
                      <a:pt x="2653030" y="260350"/>
                    </a:lnTo>
                    <a:lnTo>
                      <a:pt x="260350" y="2653030"/>
                    </a:lnTo>
                    <a:lnTo>
                      <a:pt x="332740" y="2653030"/>
                    </a:lnTo>
                    <a:lnTo>
                      <a:pt x="2653030" y="332740"/>
                    </a:lnTo>
                    <a:close/>
                    <a:moveTo>
                      <a:pt x="2653030" y="1202690"/>
                    </a:moveTo>
                    <a:lnTo>
                      <a:pt x="2653030" y="1130300"/>
                    </a:lnTo>
                    <a:lnTo>
                      <a:pt x="1130300" y="2653030"/>
                    </a:lnTo>
                    <a:lnTo>
                      <a:pt x="1202690" y="2653030"/>
                    </a:lnTo>
                    <a:lnTo>
                      <a:pt x="2653030" y="1202690"/>
                    </a:lnTo>
                    <a:close/>
                    <a:moveTo>
                      <a:pt x="2653030" y="913130"/>
                    </a:moveTo>
                    <a:lnTo>
                      <a:pt x="2653030" y="840740"/>
                    </a:lnTo>
                    <a:lnTo>
                      <a:pt x="840740" y="2653030"/>
                    </a:lnTo>
                    <a:lnTo>
                      <a:pt x="913130" y="2653030"/>
                    </a:lnTo>
                    <a:lnTo>
                      <a:pt x="2653030" y="913130"/>
                    </a:lnTo>
                    <a:close/>
                    <a:moveTo>
                      <a:pt x="2653030" y="1057910"/>
                    </a:moveTo>
                    <a:lnTo>
                      <a:pt x="2653030" y="985520"/>
                    </a:lnTo>
                    <a:lnTo>
                      <a:pt x="985520" y="2653030"/>
                    </a:lnTo>
                    <a:lnTo>
                      <a:pt x="1057910" y="2653030"/>
                    </a:lnTo>
                    <a:lnTo>
                      <a:pt x="2653030" y="1057910"/>
                    </a:lnTo>
                    <a:close/>
                  </a:path>
                </a:pathLst>
              </a:custGeom>
              <a:solidFill>
                <a:srgbClr val="1C2143"/>
              </a:solidFill>
            </p:spPr>
          </p:sp>
        </p:gr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5DCAD1"/>
        </a:solidFill>
        <a:effectLst/>
      </p:bgPr>
    </p:bg>
    <p:spTree>
      <p:nvGrpSpPr>
        <p:cNvPr id="1" name=""/>
        <p:cNvGrpSpPr/>
        <p:nvPr/>
      </p:nvGrpSpPr>
      <p:grpSpPr>
        <a:xfrm>
          <a:off x="0" y="0"/>
          <a:ext cx="0" cy="0"/>
          <a:chOff x="0" y="0"/>
          <a:chExt cx="0" cy="0"/>
        </a:xfrm>
      </p:grpSpPr>
      <p:sp>
        <p:nvSpPr>
          <p:cNvPr id="2" name="TextBox 2"/>
          <p:cNvSpPr txBox="1"/>
          <p:nvPr/>
        </p:nvSpPr>
        <p:spPr>
          <a:xfrm>
            <a:off x="2495150" y="4192191"/>
            <a:ext cx="14764150" cy="4339828"/>
          </a:xfrm>
          <a:prstGeom prst="rect">
            <a:avLst/>
          </a:prstGeom>
        </p:spPr>
        <p:txBody>
          <a:bodyPr lIns="0" tIns="0" rIns="0" bIns="0" rtlCol="0" anchor="t">
            <a:spAutoFit/>
          </a:bodyPr>
          <a:lstStyle/>
          <a:p>
            <a:pPr algn="r">
              <a:lnSpc>
                <a:spcPts val="8640"/>
              </a:lnSpc>
            </a:pPr>
            <a:r>
              <a:rPr lang="en-US" sz="7200">
                <a:solidFill>
                  <a:srgbClr val="2F5972"/>
                </a:solidFill>
                <a:latin typeface="Glacial Indifference"/>
              </a:rPr>
              <a:t>Theory (based on prior research) is an  </a:t>
            </a:r>
            <a:r>
              <a:rPr lang="en-US" sz="7200">
                <a:solidFill>
                  <a:srgbClr val="2F5972"/>
                </a:solidFill>
                <a:latin typeface="Glacial Indifference Bold"/>
              </a:rPr>
              <a:t>explanation </a:t>
            </a:r>
            <a:r>
              <a:rPr lang="en-US" sz="7200">
                <a:solidFill>
                  <a:srgbClr val="2F5972"/>
                </a:solidFill>
                <a:latin typeface="Glacial Indifference"/>
              </a:rPr>
              <a:t>for the relationships between variables and patterns we </a:t>
            </a:r>
            <a:r>
              <a:rPr lang="en-US" sz="7200">
                <a:solidFill>
                  <a:srgbClr val="2F5972"/>
                </a:solidFill>
                <a:latin typeface="Glacial Indifference Bold"/>
              </a:rPr>
              <a:t>observe</a:t>
            </a:r>
          </a:p>
        </p:txBody>
      </p:sp>
      <p:grpSp>
        <p:nvGrpSpPr>
          <p:cNvPr id="3" name="Group 3"/>
          <p:cNvGrpSpPr>
            <a:grpSpLocks noChangeAspect="1"/>
          </p:cNvGrpSpPr>
          <p:nvPr/>
        </p:nvGrpSpPr>
        <p:grpSpPr>
          <a:xfrm>
            <a:off x="-474564" y="-1066350"/>
            <a:ext cx="4695660" cy="4695660"/>
            <a:chOff x="0" y="0"/>
            <a:chExt cx="2787650" cy="2787650"/>
          </a:xfrm>
        </p:grpSpPr>
        <p:sp>
          <p:nvSpPr>
            <p:cNvPr id="4" name="Freeform 4"/>
            <p:cNvSpPr/>
            <p:nvPr/>
          </p:nvSpPr>
          <p:spPr>
            <a:xfrm>
              <a:off x="0" y="0"/>
              <a:ext cx="2787650" cy="2787650"/>
            </a:xfrm>
            <a:custGeom>
              <a:avLst/>
              <a:gdLst/>
              <a:ahLst/>
              <a:cxnLst/>
              <a:rect l="l" t="t" r="r" b="b"/>
              <a:pathLst>
                <a:path w="2787650" h="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F5FBF9"/>
            </a:solidFill>
          </p:spPr>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C214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781203" y="918173"/>
            <a:ext cx="9068350" cy="9068350"/>
            <a:chOff x="0" y="0"/>
            <a:chExt cx="2787650" cy="2787650"/>
          </a:xfrm>
        </p:grpSpPr>
        <p:sp>
          <p:nvSpPr>
            <p:cNvPr id="3" name="Freeform 3"/>
            <p:cNvSpPr/>
            <p:nvPr/>
          </p:nvSpPr>
          <p:spPr>
            <a:xfrm>
              <a:off x="0" y="0"/>
              <a:ext cx="2787650" cy="2787650"/>
            </a:xfrm>
            <a:custGeom>
              <a:avLst/>
              <a:gdLst/>
              <a:ahLst/>
              <a:cxnLst/>
              <a:rect l="l" t="t" r="r" b="b"/>
              <a:pathLst>
                <a:path w="2787650" h="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5DCAD1"/>
            </a:solidFill>
          </p:spPr>
        </p:sp>
      </p:grpSp>
      <p:grpSp>
        <p:nvGrpSpPr>
          <p:cNvPr id="4" name="Group 4"/>
          <p:cNvGrpSpPr>
            <a:grpSpLocks noChangeAspect="1"/>
          </p:cNvGrpSpPr>
          <p:nvPr/>
        </p:nvGrpSpPr>
        <p:grpSpPr>
          <a:xfrm>
            <a:off x="-1352703" y="918173"/>
            <a:ext cx="9068350" cy="9068350"/>
            <a:chOff x="-2540" y="-2540"/>
            <a:chExt cx="6355080" cy="6355080"/>
          </a:xfrm>
        </p:grpSpPr>
        <p:sp>
          <p:nvSpPr>
            <p:cNvPr id="5" name="Freeform 5"/>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3CD74"/>
            </a:solidFill>
          </p:spPr>
        </p:sp>
      </p:grpSp>
      <p:grpSp>
        <p:nvGrpSpPr>
          <p:cNvPr id="6" name="Group 6"/>
          <p:cNvGrpSpPr>
            <a:grpSpLocks noChangeAspect="1"/>
          </p:cNvGrpSpPr>
          <p:nvPr/>
        </p:nvGrpSpPr>
        <p:grpSpPr>
          <a:xfrm>
            <a:off x="-2272641" y="918173"/>
            <a:ext cx="9035787" cy="9035751"/>
            <a:chOff x="0" y="0"/>
            <a:chExt cx="6350000" cy="6349975"/>
          </a:xfrm>
        </p:grpSpPr>
        <p:sp>
          <p:nvSpPr>
            <p:cNvPr id="7" name="Freeform 7"/>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16666" r="-16666"/>
              </a:stretch>
            </a:blipFill>
          </p:spPr>
        </p:sp>
      </p:grpSp>
      <p:grpSp>
        <p:nvGrpSpPr>
          <p:cNvPr id="8" name="Group 8"/>
          <p:cNvGrpSpPr/>
          <p:nvPr/>
        </p:nvGrpSpPr>
        <p:grpSpPr>
          <a:xfrm>
            <a:off x="9391250" y="4087415"/>
            <a:ext cx="7868050" cy="2920603"/>
            <a:chOff x="0" y="0"/>
            <a:chExt cx="10490733" cy="3894138"/>
          </a:xfrm>
        </p:grpSpPr>
        <p:sp>
          <p:nvSpPr>
            <p:cNvPr id="9" name="TextBox 9"/>
            <p:cNvSpPr txBox="1"/>
            <p:nvPr/>
          </p:nvSpPr>
          <p:spPr>
            <a:xfrm>
              <a:off x="0" y="0"/>
              <a:ext cx="10490733" cy="714375"/>
            </a:xfrm>
            <a:prstGeom prst="rect">
              <a:avLst/>
            </a:prstGeom>
          </p:spPr>
          <p:txBody>
            <a:bodyPr lIns="0" tIns="0" rIns="0" bIns="0" rtlCol="0" anchor="t">
              <a:spAutoFit/>
            </a:bodyPr>
            <a:lstStyle/>
            <a:p>
              <a:pPr algn="r">
                <a:lnSpc>
                  <a:spcPts val="4320"/>
                </a:lnSpc>
              </a:pPr>
              <a:r>
                <a:rPr lang="en-US" sz="3600" spc="359">
                  <a:solidFill>
                    <a:srgbClr val="F3CD74"/>
                  </a:solidFill>
                  <a:latin typeface="Glacial Indifference"/>
                </a:rPr>
                <a:t>DEDUCTIVE THEORY</a:t>
              </a:r>
            </a:p>
          </p:txBody>
        </p:sp>
        <p:sp>
          <p:nvSpPr>
            <p:cNvPr id="10" name="TextBox 10"/>
            <p:cNvSpPr txBox="1"/>
            <p:nvPr/>
          </p:nvSpPr>
          <p:spPr>
            <a:xfrm>
              <a:off x="0" y="2328069"/>
              <a:ext cx="10490733" cy="714375"/>
            </a:xfrm>
            <a:prstGeom prst="rect">
              <a:avLst/>
            </a:prstGeom>
          </p:spPr>
          <p:txBody>
            <a:bodyPr lIns="0" tIns="0" rIns="0" bIns="0" rtlCol="0" anchor="t">
              <a:spAutoFit/>
            </a:bodyPr>
            <a:lstStyle/>
            <a:p>
              <a:pPr algn="r">
                <a:lnSpc>
                  <a:spcPts val="4320"/>
                </a:lnSpc>
              </a:pPr>
              <a:r>
                <a:rPr lang="en-US" sz="3600" spc="359">
                  <a:solidFill>
                    <a:srgbClr val="F3CD74"/>
                  </a:solidFill>
                  <a:latin typeface="Glacial Indifference"/>
                </a:rPr>
                <a:t>INDUCTIVE THEORY</a:t>
              </a:r>
            </a:p>
          </p:txBody>
        </p:sp>
        <p:sp>
          <p:nvSpPr>
            <p:cNvPr id="11" name="TextBox 11"/>
            <p:cNvSpPr txBox="1"/>
            <p:nvPr/>
          </p:nvSpPr>
          <p:spPr>
            <a:xfrm>
              <a:off x="0" y="873125"/>
              <a:ext cx="10490733" cy="692944"/>
            </a:xfrm>
            <a:prstGeom prst="rect">
              <a:avLst/>
            </a:prstGeom>
          </p:spPr>
          <p:txBody>
            <a:bodyPr lIns="0" tIns="0" rIns="0" bIns="0" rtlCol="0" anchor="t">
              <a:spAutoFit/>
            </a:bodyPr>
            <a:lstStyle/>
            <a:p>
              <a:pPr algn="r">
                <a:lnSpc>
                  <a:spcPts val="4500"/>
                </a:lnSpc>
              </a:pPr>
              <a:r>
                <a:rPr lang="en-US" sz="2999">
                  <a:solidFill>
                    <a:srgbClr val="5DCAD1"/>
                  </a:solidFill>
                  <a:latin typeface="Glacial Indifference"/>
                </a:rPr>
                <a:t>T</a:t>
              </a:r>
              <a:r>
                <a:rPr lang="en-US" sz="3000">
                  <a:solidFill>
                    <a:srgbClr val="5DCAD1"/>
                  </a:solidFill>
                  <a:latin typeface="Glacial Indifference"/>
                </a:rPr>
                <a:t>op-down (literature) theory construction</a:t>
              </a:r>
            </a:p>
          </p:txBody>
        </p:sp>
        <p:sp>
          <p:nvSpPr>
            <p:cNvPr id="12" name="TextBox 12"/>
            <p:cNvSpPr txBox="1"/>
            <p:nvPr/>
          </p:nvSpPr>
          <p:spPr>
            <a:xfrm>
              <a:off x="0" y="3201194"/>
              <a:ext cx="10490733" cy="692944"/>
            </a:xfrm>
            <a:prstGeom prst="rect">
              <a:avLst/>
            </a:prstGeom>
          </p:spPr>
          <p:txBody>
            <a:bodyPr lIns="0" tIns="0" rIns="0" bIns="0" rtlCol="0" anchor="t">
              <a:spAutoFit/>
            </a:bodyPr>
            <a:lstStyle/>
            <a:p>
              <a:pPr algn="r">
                <a:lnSpc>
                  <a:spcPts val="4500"/>
                </a:lnSpc>
              </a:pPr>
              <a:r>
                <a:rPr lang="en-US" sz="3000">
                  <a:solidFill>
                    <a:srgbClr val="5DCAD1"/>
                  </a:solidFill>
                  <a:latin typeface="Glacial Indifference"/>
                </a:rPr>
                <a:t>Bottom-up (data-driven) theory construction</a:t>
              </a:r>
            </a:p>
          </p:txBody>
        </p:sp>
      </p:grpSp>
      <p:sp>
        <p:nvSpPr>
          <p:cNvPr id="13" name="TextBox 13"/>
          <p:cNvSpPr txBox="1"/>
          <p:nvPr/>
        </p:nvSpPr>
        <p:spPr>
          <a:xfrm>
            <a:off x="5501540" y="729744"/>
            <a:ext cx="11757760" cy="693162"/>
          </a:xfrm>
          <a:prstGeom prst="rect">
            <a:avLst/>
          </a:prstGeom>
        </p:spPr>
        <p:txBody>
          <a:bodyPr lIns="0" tIns="0" rIns="0" bIns="0" rtlCol="0" anchor="t">
            <a:spAutoFit/>
          </a:bodyPr>
          <a:lstStyle/>
          <a:p>
            <a:pPr algn="r">
              <a:lnSpc>
                <a:spcPts val="5200"/>
              </a:lnSpc>
            </a:pPr>
            <a:r>
              <a:rPr lang="en-US" sz="5200" spc="520">
                <a:solidFill>
                  <a:srgbClr val="F3CD74"/>
                </a:solidFill>
                <a:latin typeface="Glacial Indifference Bold"/>
              </a:rPr>
              <a:t>MODELS OF THEORY BUILDING</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C2143"/>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837134"/>
            <a:ext cx="8461997" cy="7421166"/>
            <a:chOff x="0" y="0"/>
            <a:chExt cx="11282663" cy="9894888"/>
          </a:xfrm>
        </p:grpSpPr>
        <p:sp>
          <p:nvSpPr>
            <p:cNvPr id="3" name="TextBox 3"/>
            <p:cNvSpPr txBox="1"/>
            <p:nvPr/>
          </p:nvSpPr>
          <p:spPr>
            <a:xfrm>
              <a:off x="0" y="0"/>
              <a:ext cx="11282663" cy="714375"/>
            </a:xfrm>
            <a:prstGeom prst="rect">
              <a:avLst/>
            </a:prstGeom>
          </p:spPr>
          <p:txBody>
            <a:bodyPr lIns="0" tIns="0" rIns="0" bIns="0" rtlCol="0" anchor="t">
              <a:spAutoFit/>
            </a:bodyPr>
            <a:lstStyle/>
            <a:p>
              <a:pPr>
                <a:lnSpc>
                  <a:spcPts val="4320"/>
                </a:lnSpc>
              </a:pPr>
              <a:r>
                <a:rPr lang="en-US" sz="3600" spc="359">
                  <a:solidFill>
                    <a:srgbClr val="F3CD74"/>
                  </a:solidFill>
                  <a:latin typeface="Glacial Indifference"/>
                </a:rPr>
                <a:t>DEDUCTIVE</a:t>
              </a:r>
            </a:p>
          </p:txBody>
        </p:sp>
        <p:sp>
          <p:nvSpPr>
            <p:cNvPr id="4" name="TextBox 4"/>
            <p:cNvSpPr txBox="1"/>
            <p:nvPr/>
          </p:nvSpPr>
          <p:spPr>
            <a:xfrm>
              <a:off x="0" y="5328444"/>
              <a:ext cx="11282663" cy="714375"/>
            </a:xfrm>
            <a:prstGeom prst="rect">
              <a:avLst/>
            </a:prstGeom>
          </p:spPr>
          <p:txBody>
            <a:bodyPr lIns="0" tIns="0" rIns="0" bIns="0" rtlCol="0" anchor="t">
              <a:spAutoFit/>
            </a:bodyPr>
            <a:lstStyle/>
            <a:p>
              <a:pPr>
                <a:lnSpc>
                  <a:spcPts val="4320"/>
                </a:lnSpc>
              </a:pPr>
              <a:r>
                <a:rPr lang="en-US" sz="3600" spc="359">
                  <a:solidFill>
                    <a:srgbClr val="F3CD74"/>
                  </a:solidFill>
                  <a:latin typeface="Glacial Indifference"/>
                </a:rPr>
                <a:t>INDUCTIVE</a:t>
              </a:r>
            </a:p>
          </p:txBody>
        </p:sp>
        <p:sp>
          <p:nvSpPr>
            <p:cNvPr id="5" name="TextBox 5"/>
            <p:cNvSpPr txBox="1"/>
            <p:nvPr/>
          </p:nvSpPr>
          <p:spPr>
            <a:xfrm>
              <a:off x="0" y="882650"/>
              <a:ext cx="11282663" cy="3683794"/>
            </a:xfrm>
            <a:prstGeom prst="rect">
              <a:avLst/>
            </a:prstGeom>
          </p:spPr>
          <p:txBody>
            <a:bodyPr lIns="0" tIns="0" rIns="0" bIns="0" rtlCol="0" anchor="t">
              <a:spAutoFit/>
            </a:bodyPr>
            <a:lstStyle/>
            <a:p>
              <a:pPr marL="495299" lvl="1" indent="-247650">
                <a:lnSpc>
                  <a:spcPts val="4499"/>
                </a:lnSpc>
                <a:buFont typeface="Arial"/>
                <a:buChar char="•"/>
              </a:pPr>
              <a:r>
                <a:rPr lang="en-US" sz="2999">
                  <a:solidFill>
                    <a:srgbClr val="5DCAD1"/>
                  </a:solidFill>
                  <a:latin typeface="Glacial Indifference"/>
                </a:rPr>
                <a:t>develop research question</a:t>
              </a:r>
            </a:p>
            <a:p>
              <a:pPr marL="495299" lvl="1" indent="-247650">
                <a:lnSpc>
                  <a:spcPts val="4499"/>
                </a:lnSpc>
                <a:buFont typeface="Arial"/>
                <a:buChar char="•"/>
              </a:pPr>
              <a:r>
                <a:rPr lang="en-US" sz="3000">
                  <a:solidFill>
                    <a:srgbClr val="5DCAD1"/>
                  </a:solidFill>
                  <a:latin typeface="Glacial Indifference"/>
                </a:rPr>
                <a:t>read research</a:t>
              </a:r>
              <a:r>
                <a:rPr lang="en-US" sz="2999">
                  <a:solidFill>
                    <a:srgbClr val="5DCAD1"/>
                  </a:solidFill>
                  <a:latin typeface="Glacial Indifference"/>
                </a:rPr>
                <a:t> on relationship b/w variables</a:t>
              </a:r>
            </a:p>
            <a:p>
              <a:pPr marL="495299" lvl="1" indent="-247650">
                <a:lnSpc>
                  <a:spcPts val="4499"/>
                </a:lnSpc>
                <a:buFont typeface="Arial"/>
                <a:buChar char="•"/>
              </a:pPr>
              <a:r>
                <a:rPr lang="en-US" sz="3000">
                  <a:solidFill>
                    <a:srgbClr val="5DCAD1"/>
                  </a:solidFill>
                  <a:latin typeface="Glacial Indifference"/>
                </a:rPr>
                <a:t>develop theory &amp; hypotheses based on research</a:t>
              </a:r>
            </a:p>
            <a:p>
              <a:pPr marL="495299" lvl="1" indent="-247650">
                <a:lnSpc>
                  <a:spcPts val="4499"/>
                </a:lnSpc>
                <a:buFont typeface="Arial"/>
                <a:buChar char="•"/>
              </a:pPr>
              <a:r>
                <a:rPr lang="en-US" sz="3000">
                  <a:solidFill>
                    <a:srgbClr val="5DCAD1"/>
                  </a:solidFill>
                  <a:latin typeface="Glacial Indifference"/>
                </a:rPr>
                <a:t>collect data</a:t>
              </a:r>
            </a:p>
            <a:p>
              <a:pPr marL="495300" lvl="1" indent="-247650">
                <a:lnSpc>
                  <a:spcPts val="4500"/>
                </a:lnSpc>
                <a:buFont typeface="Arial"/>
                <a:buChar char="•"/>
              </a:pPr>
              <a:r>
                <a:rPr lang="en-US" sz="3000">
                  <a:solidFill>
                    <a:srgbClr val="5DCAD1"/>
                  </a:solidFill>
                  <a:latin typeface="Glacial Indifference"/>
                </a:rPr>
                <a:t>analyze data to test theory</a:t>
              </a:r>
            </a:p>
          </p:txBody>
        </p:sp>
        <p:sp>
          <p:nvSpPr>
            <p:cNvPr id="6" name="TextBox 6"/>
            <p:cNvSpPr txBox="1"/>
            <p:nvPr/>
          </p:nvSpPr>
          <p:spPr>
            <a:xfrm>
              <a:off x="0" y="6211094"/>
              <a:ext cx="11282663" cy="3683794"/>
            </a:xfrm>
            <a:prstGeom prst="rect">
              <a:avLst/>
            </a:prstGeom>
          </p:spPr>
          <p:txBody>
            <a:bodyPr lIns="0" tIns="0" rIns="0" bIns="0" rtlCol="0" anchor="t">
              <a:spAutoFit/>
            </a:bodyPr>
            <a:lstStyle/>
            <a:p>
              <a:pPr marL="495299" lvl="1" indent="-247650">
                <a:lnSpc>
                  <a:spcPts val="4499"/>
                </a:lnSpc>
                <a:buFont typeface="Arial"/>
                <a:buChar char="•"/>
              </a:pPr>
              <a:r>
                <a:rPr lang="en-US" sz="3000">
                  <a:solidFill>
                    <a:srgbClr val="5DCAD1"/>
                  </a:solidFill>
                  <a:latin typeface="Glacial Indifference"/>
                </a:rPr>
                <a:t>develop research question</a:t>
              </a:r>
            </a:p>
            <a:p>
              <a:pPr marL="495299" lvl="1" indent="-247650">
                <a:lnSpc>
                  <a:spcPts val="4499"/>
                </a:lnSpc>
                <a:buFont typeface="Arial"/>
                <a:buChar char="•"/>
              </a:pPr>
              <a:r>
                <a:rPr lang="en-US" sz="3000">
                  <a:solidFill>
                    <a:srgbClr val="5DCAD1"/>
                  </a:solidFill>
                  <a:latin typeface="Glacial Indifference"/>
                </a:rPr>
                <a:t>read research on relationship b/w variables</a:t>
              </a:r>
            </a:p>
            <a:p>
              <a:pPr marL="495299" lvl="1" indent="-247650">
                <a:lnSpc>
                  <a:spcPts val="4499"/>
                </a:lnSpc>
                <a:buFont typeface="Arial"/>
                <a:buChar char="•"/>
              </a:pPr>
              <a:r>
                <a:rPr lang="en-US" sz="3000">
                  <a:solidFill>
                    <a:srgbClr val="5DCAD1"/>
                  </a:solidFill>
                  <a:latin typeface="Glacial Indifference"/>
                </a:rPr>
                <a:t>collect data</a:t>
              </a:r>
            </a:p>
            <a:p>
              <a:pPr marL="495299" lvl="1" indent="-247650">
                <a:lnSpc>
                  <a:spcPts val="4499"/>
                </a:lnSpc>
                <a:buFont typeface="Arial"/>
                <a:buChar char="•"/>
              </a:pPr>
              <a:r>
                <a:rPr lang="en-US" sz="3000">
                  <a:solidFill>
                    <a:srgbClr val="5DCAD1"/>
                  </a:solidFill>
                  <a:latin typeface="Glacial Indifference"/>
                </a:rPr>
                <a:t>analyze data</a:t>
              </a:r>
            </a:p>
            <a:p>
              <a:pPr marL="495300" lvl="1" indent="-247650">
                <a:lnSpc>
                  <a:spcPts val="4500"/>
                </a:lnSpc>
                <a:buFont typeface="Arial"/>
                <a:buChar char="•"/>
              </a:pPr>
              <a:r>
                <a:rPr lang="en-US" sz="3000">
                  <a:solidFill>
                    <a:srgbClr val="5DCAD1"/>
                  </a:solidFill>
                  <a:latin typeface="Glacial Indifference"/>
                </a:rPr>
                <a:t>develop theory to explain data</a:t>
              </a:r>
            </a:p>
          </p:txBody>
        </p:sp>
      </p:grpSp>
      <p:pic>
        <p:nvPicPr>
          <p:cNvPr id="7" name="Picture 7"/>
          <p:cNvPicPr>
            <a:picLocks noChangeAspect="1"/>
          </p:cNvPicPr>
          <p:nvPr/>
        </p:nvPicPr>
        <p:blipFill>
          <a:blip r:embed="rId2"/>
          <a:srcRect/>
          <a:stretch>
            <a:fillRect/>
          </a:stretch>
        </p:blipFill>
        <p:spPr>
          <a:xfrm>
            <a:off x="10199775" y="1837134"/>
            <a:ext cx="7059525" cy="7421166"/>
          </a:xfrm>
          <a:prstGeom prst="rect">
            <a:avLst/>
          </a:prstGeom>
        </p:spPr>
      </p:pic>
      <p:sp>
        <p:nvSpPr>
          <p:cNvPr id="8" name="TextBox 8"/>
          <p:cNvSpPr txBox="1"/>
          <p:nvPr/>
        </p:nvSpPr>
        <p:spPr>
          <a:xfrm>
            <a:off x="5501540" y="729744"/>
            <a:ext cx="11757760" cy="693162"/>
          </a:xfrm>
          <a:prstGeom prst="rect">
            <a:avLst/>
          </a:prstGeom>
        </p:spPr>
        <p:txBody>
          <a:bodyPr lIns="0" tIns="0" rIns="0" bIns="0" rtlCol="0" anchor="t">
            <a:spAutoFit/>
          </a:bodyPr>
          <a:lstStyle/>
          <a:p>
            <a:pPr algn="r">
              <a:lnSpc>
                <a:spcPts val="5200"/>
              </a:lnSpc>
            </a:pPr>
            <a:r>
              <a:rPr lang="en-US" sz="5200" spc="520">
                <a:solidFill>
                  <a:srgbClr val="F3CD74"/>
                </a:solidFill>
                <a:latin typeface="Glacial Indifference Bold"/>
              </a:rPr>
              <a:t>MODELS OF THEORY BUILDING</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5DCAD1"/>
        </a:solidFill>
        <a:effectLst/>
      </p:bgPr>
    </p:bg>
    <p:spTree>
      <p:nvGrpSpPr>
        <p:cNvPr id="1" name=""/>
        <p:cNvGrpSpPr/>
        <p:nvPr/>
      </p:nvGrpSpPr>
      <p:grpSpPr>
        <a:xfrm>
          <a:off x="0" y="0"/>
          <a:ext cx="0" cy="0"/>
          <a:chOff x="0" y="0"/>
          <a:chExt cx="0" cy="0"/>
        </a:xfrm>
      </p:grpSpPr>
      <p:grpSp>
        <p:nvGrpSpPr>
          <p:cNvPr id="2" name="Group 2"/>
          <p:cNvGrpSpPr/>
          <p:nvPr/>
        </p:nvGrpSpPr>
        <p:grpSpPr>
          <a:xfrm>
            <a:off x="14061667" y="7769034"/>
            <a:ext cx="5009706" cy="4247706"/>
            <a:chOff x="0" y="0"/>
            <a:chExt cx="6679608" cy="5663608"/>
          </a:xfrm>
        </p:grpSpPr>
        <p:grpSp>
          <p:nvGrpSpPr>
            <p:cNvPr id="3" name="Group 3"/>
            <p:cNvGrpSpPr>
              <a:grpSpLocks noChangeAspect="1"/>
            </p:cNvGrpSpPr>
            <p:nvPr/>
          </p:nvGrpSpPr>
          <p:grpSpPr>
            <a:xfrm>
              <a:off x="1016000" y="0"/>
              <a:ext cx="5663608" cy="5663608"/>
              <a:chOff x="0" y="0"/>
              <a:chExt cx="2787650" cy="2787650"/>
            </a:xfrm>
          </p:grpSpPr>
          <p:sp>
            <p:nvSpPr>
              <p:cNvPr id="4" name="Freeform 4"/>
              <p:cNvSpPr/>
              <p:nvPr/>
            </p:nvSpPr>
            <p:spPr>
              <a:xfrm>
                <a:off x="0" y="0"/>
                <a:ext cx="2787650" cy="2787650"/>
              </a:xfrm>
              <a:custGeom>
                <a:avLst/>
                <a:gdLst/>
                <a:ahLst/>
                <a:cxnLst/>
                <a:rect l="l" t="t" r="r" b="b"/>
                <a:pathLst>
                  <a:path w="2787650" h="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F5FBF9"/>
              </a:solidFill>
            </p:spPr>
          </p:sp>
        </p:grpSp>
        <p:grpSp>
          <p:nvGrpSpPr>
            <p:cNvPr id="5" name="Group 5"/>
            <p:cNvGrpSpPr>
              <a:grpSpLocks noChangeAspect="1"/>
            </p:cNvGrpSpPr>
            <p:nvPr/>
          </p:nvGrpSpPr>
          <p:grpSpPr>
            <a:xfrm>
              <a:off x="0" y="0"/>
              <a:ext cx="5663608" cy="5663608"/>
              <a:chOff x="-2540" y="-2540"/>
              <a:chExt cx="6355080" cy="6355080"/>
            </a:xfrm>
          </p:grpSpPr>
          <p:sp>
            <p:nvSpPr>
              <p:cNvPr id="6" name="Freeform 6"/>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F5972"/>
              </a:solidFill>
            </p:spPr>
          </p:sp>
        </p:grpSp>
      </p:grpSp>
      <p:grpSp>
        <p:nvGrpSpPr>
          <p:cNvPr id="7" name="Group 7"/>
          <p:cNvGrpSpPr/>
          <p:nvPr/>
        </p:nvGrpSpPr>
        <p:grpSpPr>
          <a:xfrm>
            <a:off x="-1333500" y="-1333500"/>
            <a:ext cx="10192766" cy="8393873"/>
            <a:chOff x="0" y="0"/>
            <a:chExt cx="13590355" cy="11191831"/>
          </a:xfrm>
        </p:grpSpPr>
        <p:grpSp>
          <p:nvGrpSpPr>
            <p:cNvPr id="8" name="Group 8"/>
            <p:cNvGrpSpPr>
              <a:grpSpLocks noChangeAspect="1"/>
            </p:cNvGrpSpPr>
            <p:nvPr/>
          </p:nvGrpSpPr>
          <p:grpSpPr>
            <a:xfrm>
              <a:off x="0" y="0"/>
              <a:ext cx="11191831" cy="11191831"/>
              <a:chOff x="0" y="0"/>
              <a:chExt cx="2787650" cy="2787650"/>
            </a:xfrm>
          </p:grpSpPr>
          <p:sp>
            <p:nvSpPr>
              <p:cNvPr id="9" name="Freeform 9"/>
              <p:cNvSpPr/>
              <p:nvPr/>
            </p:nvSpPr>
            <p:spPr>
              <a:xfrm>
                <a:off x="0" y="0"/>
                <a:ext cx="2787650" cy="2787650"/>
              </a:xfrm>
              <a:custGeom>
                <a:avLst/>
                <a:gdLst/>
                <a:ahLst/>
                <a:cxnLst/>
                <a:rect l="l" t="t" r="r" b="b"/>
                <a:pathLst>
                  <a:path w="2787650" h="2787650">
                    <a:moveTo>
                      <a:pt x="81280" y="1861820"/>
                    </a:moveTo>
                    <a:cubicBezTo>
                      <a:pt x="73660" y="1841500"/>
                      <a:pt x="67310" y="1819910"/>
                      <a:pt x="60960" y="1799590"/>
                    </a:cubicBezTo>
                    <a:lnTo>
                      <a:pt x="1800860" y="59690"/>
                    </a:lnTo>
                    <a:cubicBezTo>
                      <a:pt x="1821180" y="66040"/>
                      <a:pt x="1842770" y="72390"/>
                      <a:pt x="1863090" y="80010"/>
                    </a:cubicBezTo>
                    <a:lnTo>
                      <a:pt x="81280" y="1861820"/>
                    </a:lnTo>
                    <a:close/>
                    <a:moveTo>
                      <a:pt x="1597660" y="15240"/>
                    </a:moveTo>
                    <a:cubicBezTo>
                      <a:pt x="1573530" y="11430"/>
                      <a:pt x="1548130" y="8890"/>
                      <a:pt x="1524000" y="6350"/>
                    </a:cubicBezTo>
                    <a:lnTo>
                      <a:pt x="6350" y="1524000"/>
                    </a:lnTo>
                    <a:cubicBezTo>
                      <a:pt x="8890" y="1548130"/>
                      <a:pt x="11430" y="1573530"/>
                      <a:pt x="15240" y="1597660"/>
                    </a:cubicBezTo>
                    <a:lnTo>
                      <a:pt x="1597660" y="15240"/>
                    </a:lnTo>
                    <a:close/>
                    <a:moveTo>
                      <a:pt x="2189480" y="248920"/>
                    </a:moveTo>
                    <a:cubicBezTo>
                      <a:pt x="2172970" y="237490"/>
                      <a:pt x="2156460" y="226060"/>
                      <a:pt x="2139950" y="215900"/>
                    </a:cubicBezTo>
                    <a:lnTo>
                      <a:pt x="215900" y="2139950"/>
                    </a:lnTo>
                    <a:cubicBezTo>
                      <a:pt x="226060" y="2156460"/>
                      <a:pt x="237490" y="2172970"/>
                      <a:pt x="248920" y="2189480"/>
                    </a:cubicBezTo>
                    <a:lnTo>
                      <a:pt x="2189480" y="248920"/>
                    </a:lnTo>
                    <a:close/>
                    <a:moveTo>
                      <a:pt x="1979930" y="128270"/>
                    </a:moveTo>
                    <a:cubicBezTo>
                      <a:pt x="1960880" y="119380"/>
                      <a:pt x="1941830" y="110490"/>
                      <a:pt x="1922780" y="102870"/>
                    </a:cubicBezTo>
                    <a:lnTo>
                      <a:pt x="104140" y="1921510"/>
                    </a:lnTo>
                    <a:cubicBezTo>
                      <a:pt x="111760" y="1940560"/>
                      <a:pt x="120650" y="1959610"/>
                      <a:pt x="129540" y="1978660"/>
                    </a:cubicBezTo>
                    <a:lnTo>
                      <a:pt x="1979930" y="128270"/>
                    </a:lnTo>
                    <a:close/>
                    <a:moveTo>
                      <a:pt x="2087880" y="185420"/>
                    </a:moveTo>
                    <a:cubicBezTo>
                      <a:pt x="2070100" y="175260"/>
                      <a:pt x="2052320" y="165100"/>
                      <a:pt x="2034540" y="156210"/>
                    </a:cubicBezTo>
                    <a:lnTo>
                      <a:pt x="154940" y="2035810"/>
                    </a:lnTo>
                    <a:cubicBezTo>
                      <a:pt x="163830" y="2053590"/>
                      <a:pt x="173990" y="2071370"/>
                      <a:pt x="184150" y="2089150"/>
                    </a:cubicBezTo>
                    <a:lnTo>
                      <a:pt x="2087880" y="185420"/>
                    </a:lnTo>
                    <a:close/>
                    <a:moveTo>
                      <a:pt x="834390" y="116840"/>
                    </a:moveTo>
                    <a:cubicBezTo>
                      <a:pt x="774700" y="143510"/>
                      <a:pt x="716280" y="173990"/>
                      <a:pt x="660400" y="208280"/>
                    </a:cubicBezTo>
                    <a:lnTo>
                      <a:pt x="208280" y="660400"/>
                    </a:lnTo>
                    <a:cubicBezTo>
                      <a:pt x="172720" y="716280"/>
                      <a:pt x="142240" y="774700"/>
                      <a:pt x="116840" y="834390"/>
                    </a:cubicBezTo>
                    <a:lnTo>
                      <a:pt x="834390" y="116840"/>
                    </a:lnTo>
                    <a:close/>
                    <a:moveTo>
                      <a:pt x="1363980" y="0"/>
                    </a:moveTo>
                    <a:lnTo>
                      <a:pt x="0" y="1363980"/>
                    </a:lnTo>
                    <a:cubicBezTo>
                      <a:pt x="0" y="1391920"/>
                      <a:pt x="0" y="1418590"/>
                      <a:pt x="1270" y="1446530"/>
                    </a:cubicBezTo>
                    <a:lnTo>
                      <a:pt x="1445260" y="1270"/>
                    </a:lnTo>
                    <a:cubicBezTo>
                      <a:pt x="1418590" y="0"/>
                      <a:pt x="1390650" y="0"/>
                      <a:pt x="1363980" y="0"/>
                    </a:cubicBezTo>
                    <a:close/>
                    <a:moveTo>
                      <a:pt x="2787650" y="1386840"/>
                    </a:moveTo>
                    <a:lnTo>
                      <a:pt x="1386840" y="2787650"/>
                    </a:lnTo>
                    <a:cubicBezTo>
                      <a:pt x="1414780" y="2787650"/>
                      <a:pt x="1443990" y="2787650"/>
                      <a:pt x="1471930" y="2785110"/>
                    </a:cubicBezTo>
                    <a:lnTo>
                      <a:pt x="2785110" y="1471930"/>
                    </a:lnTo>
                    <a:cubicBezTo>
                      <a:pt x="2786380" y="1443990"/>
                      <a:pt x="2787650" y="1414780"/>
                      <a:pt x="2787650" y="1386840"/>
                    </a:cubicBezTo>
                    <a:close/>
                    <a:moveTo>
                      <a:pt x="2283460" y="321310"/>
                    </a:moveTo>
                    <a:cubicBezTo>
                      <a:pt x="2268220" y="308610"/>
                      <a:pt x="2252980" y="295910"/>
                      <a:pt x="2237740" y="284480"/>
                    </a:cubicBezTo>
                    <a:lnTo>
                      <a:pt x="284480" y="2237740"/>
                    </a:lnTo>
                    <a:cubicBezTo>
                      <a:pt x="295910" y="2252980"/>
                      <a:pt x="308610" y="2268220"/>
                      <a:pt x="321310" y="2283460"/>
                    </a:cubicBezTo>
                    <a:lnTo>
                      <a:pt x="2283460" y="321310"/>
                    </a:lnTo>
                    <a:close/>
                    <a:moveTo>
                      <a:pt x="1276350" y="5080"/>
                    </a:moveTo>
                    <a:cubicBezTo>
                      <a:pt x="1244600" y="7620"/>
                      <a:pt x="1214120" y="11430"/>
                      <a:pt x="1182370" y="16510"/>
                    </a:cubicBezTo>
                    <a:lnTo>
                      <a:pt x="16510" y="1182370"/>
                    </a:lnTo>
                    <a:cubicBezTo>
                      <a:pt x="11430" y="1214120"/>
                      <a:pt x="7620" y="1244600"/>
                      <a:pt x="5080" y="1276350"/>
                    </a:cubicBezTo>
                    <a:lnTo>
                      <a:pt x="1276350" y="5080"/>
                    </a:lnTo>
                    <a:close/>
                    <a:moveTo>
                      <a:pt x="1080770" y="35560"/>
                    </a:moveTo>
                    <a:cubicBezTo>
                      <a:pt x="1042670" y="44450"/>
                      <a:pt x="1004570" y="54610"/>
                      <a:pt x="966470" y="67310"/>
                    </a:cubicBezTo>
                    <a:lnTo>
                      <a:pt x="66040" y="966470"/>
                    </a:lnTo>
                    <a:cubicBezTo>
                      <a:pt x="54610" y="1004570"/>
                      <a:pt x="43180" y="1041400"/>
                      <a:pt x="34290" y="1080770"/>
                    </a:cubicBezTo>
                    <a:lnTo>
                      <a:pt x="1080770" y="35560"/>
                    </a:lnTo>
                    <a:close/>
                    <a:moveTo>
                      <a:pt x="1734820" y="41910"/>
                    </a:moveTo>
                    <a:cubicBezTo>
                      <a:pt x="1711960" y="36830"/>
                      <a:pt x="1690370" y="31750"/>
                      <a:pt x="1667510" y="26670"/>
                    </a:cubicBezTo>
                    <a:lnTo>
                      <a:pt x="26670" y="1667510"/>
                    </a:lnTo>
                    <a:cubicBezTo>
                      <a:pt x="31750" y="1690370"/>
                      <a:pt x="36830" y="1711960"/>
                      <a:pt x="41910" y="1734820"/>
                    </a:cubicBezTo>
                    <a:lnTo>
                      <a:pt x="1734820" y="41910"/>
                    </a:lnTo>
                    <a:close/>
                    <a:moveTo>
                      <a:pt x="2762250" y="1659890"/>
                    </a:moveTo>
                    <a:cubicBezTo>
                      <a:pt x="2768600" y="1626870"/>
                      <a:pt x="2773680" y="1595120"/>
                      <a:pt x="2777490" y="1562100"/>
                    </a:cubicBezTo>
                    <a:lnTo>
                      <a:pt x="1562100" y="2777490"/>
                    </a:lnTo>
                    <a:cubicBezTo>
                      <a:pt x="1595120" y="2773680"/>
                      <a:pt x="1628140" y="2768600"/>
                      <a:pt x="1659890" y="2762250"/>
                    </a:cubicBezTo>
                    <a:lnTo>
                      <a:pt x="2762250" y="1659890"/>
                    </a:lnTo>
                    <a:close/>
                    <a:moveTo>
                      <a:pt x="2785110" y="1306830"/>
                    </a:moveTo>
                    <a:cubicBezTo>
                      <a:pt x="2783840" y="1281430"/>
                      <a:pt x="2781300" y="1256030"/>
                      <a:pt x="2778760" y="1230630"/>
                    </a:cubicBezTo>
                    <a:lnTo>
                      <a:pt x="1230630" y="2777490"/>
                    </a:lnTo>
                    <a:cubicBezTo>
                      <a:pt x="1256030" y="2780030"/>
                      <a:pt x="1281430" y="2782570"/>
                      <a:pt x="1306830" y="2783840"/>
                    </a:cubicBezTo>
                    <a:lnTo>
                      <a:pt x="2785110" y="1306830"/>
                    </a:lnTo>
                    <a:close/>
                    <a:moveTo>
                      <a:pt x="2767330" y="1158240"/>
                    </a:moveTo>
                    <a:cubicBezTo>
                      <a:pt x="2763520" y="1135380"/>
                      <a:pt x="2758440" y="1112520"/>
                      <a:pt x="2753360" y="1089660"/>
                    </a:cubicBezTo>
                    <a:lnTo>
                      <a:pt x="1088390" y="2753360"/>
                    </a:lnTo>
                    <a:cubicBezTo>
                      <a:pt x="1111250" y="2758440"/>
                      <a:pt x="1134110" y="2763520"/>
                      <a:pt x="1156970" y="2767330"/>
                    </a:cubicBezTo>
                    <a:lnTo>
                      <a:pt x="2767330" y="1158240"/>
                    </a:lnTo>
                    <a:close/>
                    <a:moveTo>
                      <a:pt x="2369820" y="398780"/>
                    </a:moveTo>
                    <a:cubicBezTo>
                      <a:pt x="2355850" y="384810"/>
                      <a:pt x="2341880" y="372110"/>
                      <a:pt x="2327910" y="358140"/>
                    </a:cubicBezTo>
                    <a:lnTo>
                      <a:pt x="359410" y="2326640"/>
                    </a:lnTo>
                    <a:cubicBezTo>
                      <a:pt x="372110" y="2340610"/>
                      <a:pt x="386080" y="2354580"/>
                      <a:pt x="400050" y="2368550"/>
                    </a:cubicBezTo>
                    <a:lnTo>
                      <a:pt x="2369820" y="398780"/>
                    </a:lnTo>
                    <a:close/>
                    <a:moveTo>
                      <a:pt x="2451100" y="2301240"/>
                    </a:moveTo>
                    <a:cubicBezTo>
                      <a:pt x="2520950" y="2219960"/>
                      <a:pt x="2579370" y="2133600"/>
                      <a:pt x="2627630" y="2042160"/>
                    </a:cubicBezTo>
                    <a:lnTo>
                      <a:pt x="2042160" y="2627630"/>
                    </a:lnTo>
                    <a:cubicBezTo>
                      <a:pt x="2133600" y="2579370"/>
                      <a:pt x="2219960" y="2520950"/>
                      <a:pt x="2301240" y="2451100"/>
                    </a:cubicBezTo>
                    <a:lnTo>
                      <a:pt x="2451100" y="2301240"/>
                    </a:lnTo>
                    <a:close/>
                    <a:moveTo>
                      <a:pt x="2736850" y="1023620"/>
                    </a:moveTo>
                    <a:cubicBezTo>
                      <a:pt x="2730500" y="1002030"/>
                      <a:pt x="2724150" y="981710"/>
                      <a:pt x="2717800" y="960120"/>
                    </a:cubicBezTo>
                    <a:lnTo>
                      <a:pt x="960120" y="2717800"/>
                    </a:lnTo>
                    <a:cubicBezTo>
                      <a:pt x="981710" y="2724150"/>
                      <a:pt x="1002030" y="2730500"/>
                      <a:pt x="1023620" y="2736850"/>
                    </a:cubicBezTo>
                    <a:lnTo>
                      <a:pt x="2736850" y="1023620"/>
                    </a:lnTo>
                    <a:close/>
                    <a:moveTo>
                      <a:pt x="2696210" y="1892300"/>
                    </a:moveTo>
                    <a:cubicBezTo>
                      <a:pt x="2711450" y="1851660"/>
                      <a:pt x="2725420" y="1811020"/>
                      <a:pt x="2736850" y="1769110"/>
                    </a:cubicBezTo>
                    <a:lnTo>
                      <a:pt x="1769110" y="2736850"/>
                    </a:lnTo>
                    <a:cubicBezTo>
                      <a:pt x="1811020" y="2725420"/>
                      <a:pt x="1851660" y="2711450"/>
                      <a:pt x="1892300" y="2696210"/>
                    </a:cubicBezTo>
                    <a:lnTo>
                      <a:pt x="2696210" y="1892300"/>
                    </a:lnTo>
                    <a:close/>
                    <a:moveTo>
                      <a:pt x="2523490" y="576580"/>
                    </a:moveTo>
                    <a:cubicBezTo>
                      <a:pt x="2512060" y="561340"/>
                      <a:pt x="2500630" y="544830"/>
                      <a:pt x="2487930" y="529590"/>
                    </a:cubicBezTo>
                    <a:lnTo>
                      <a:pt x="529590" y="2486660"/>
                    </a:lnTo>
                    <a:cubicBezTo>
                      <a:pt x="544830" y="2499360"/>
                      <a:pt x="561340" y="2510790"/>
                      <a:pt x="576580" y="2522220"/>
                    </a:cubicBezTo>
                    <a:lnTo>
                      <a:pt x="2523490" y="576580"/>
                    </a:lnTo>
                    <a:close/>
                    <a:moveTo>
                      <a:pt x="2696210" y="899160"/>
                    </a:moveTo>
                    <a:cubicBezTo>
                      <a:pt x="2688590" y="878840"/>
                      <a:pt x="2680970" y="859790"/>
                      <a:pt x="2672080" y="840740"/>
                    </a:cubicBezTo>
                    <a:lnTo>
                      <a:pt x="839470" y="2673350"/>
                    </a:lnTo>
                    <a:cubicBezTo>
                      <a:pt x="858520" y="2682240"/>
                      <a:pt x="878840" y="2689860"/>
                      <a:pt x="897890" y="2697480"/>
                    </a:cubicBezTo>
                    <a:lnTo>
                      <a:pt x="2696210" y="899160"/>
                    </a:lnTo>
                    <a:close/>
                    <a:moveTo>
                      <a:pt x="2449830" y="483870"/>
                    </a:moveTo>
                    <a:cubicBezTo>
                      <a:pt x="2437130" y="468630"/>
                      <a:pt x="2424430" y="454660"/>
                      <a:pt x="2410460" y="440690"/>
                    </a:cubicBezTo>
                    <a:lnTo>
                      <a:pt x="440690" y="2410460"/>
                    </a:lnTo>
                    <a:cubicBezTo>
                      <a:pt x="454660" y="2424430"/>
                      <a:pt x="469900" y="2437130"/>
                      <a:pt x="483870" y="2449830"/>
                    </a:cubicBezTo>
                    <a:lnTo>
                      <a:pt x="2449830" y="483870"/>
                    </a:lnTo>
                    <a:close/>
                    <a:moveTo>
                      <a:pt x="2588260" y="675640"/>
                    </a:moveTo>
                    <a:cubicBezTo>
                      <a:pt x="2578100" y="659130"/>
                      <a:pt x="2567940" y="641350"/>
                      <a:pt x="2556510" y="624840"/>
                    </a:cubicBezTo>
                    <a:lnTo>
                      <a:pt x="624840" y="2556510"/>
                    </a:lnTo>
                    <a:cubicBezTo>
                      <a:pt x="641350" y="2567940"/>
                      <a:pt x="657860" y="2578100"/>
                      <a:pt x="675640" y="2588260"/>
                    </a:cubicBezTo>
                    <a:lnTo>
                      <a:pt x="2588260" y="675640"/>
                    </a:lnTo>
                    <a:close/>
                    <a:moveTo>
                      <a:pt x="2646680" y="783590"/>
                    </a:moveTo>
                    <a:cubicBezTo>
                      <a:pt x="2637790" y="765810"/>
                      <a:pt x="2628900" y="746760"/>
                      <a:pt x="2618740" y="728980"/>
                    </a:cubicBezTo>
                    <a:lnTo>
                      <a:pt x="728980" y="2618740"/>
                    </a:lnTo>
                    <a:cubicBezTo>
                      <a:pt x="746760" y="2628900"/>
                      <a:pt x="764540" y="2637790"/>
                      <a:pt x="783590" y="2646680"/>
                    </a:cubicBezTo>
                    <a:lnTo>
                      <a:pt x="2646680" y="783590"/>
                    </a:lnTo>
                    <a:close/>
                  </a:path>
                </a:pathLst>
              </a:custGeom>
              <a:solidFill>
                <a:srgbClr val="F5FBF9"/>
              </a:solidFill>
            </p:spPr>
          </p:sp>
        </p:grpSp>
        <p:grpSp>
          <p:nvGrpSpPr>
            <p:cNvPr id="10" name="Group 10"/>
            <p:cNvGrpSpPr>
              <a:grpSpLocks noChangeAspect="1"/>
            </p:cNvGrpSpPr>
            <p:nvPr/>
          </p:nvGrpSpPr>
          <p:grpSpPr>
            <a:xfrm>
              <a:off x="2398524" y="0"/>
              <a:ext cx="11191831" cy="11191831"/>
              <a:chOff x="-2540" y="-2540"/>
              <a:chExt cx="6355080" cy="6355080"/>
            </a:xfrm>
          </p:grpSpPr>
          <p:sp>
            <p:nvSpPr>
              <p:cNvPr id="11" name="Freeform 11"/>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2F5972"/>
              </a:solidFill>
            </p:spPr>
          </p:sp>
        </p:grpSp>
      </p:grpSp>
      <p:pic>
        <p:nvPicPr>
          <p:cNvPr id="12" name="Picture 12"/>
          <p:cNvPicPr>
            <a:picLocks noChangeAspect="1"/>
          </p:cNvPicPr>
          <p:nvPr/>
        </p:nvPicPr>
        <p:blipFill>
          <a:blip r:embed="rId3"/>
          <a:srcRect t="32" b="32"/>
          <a:stretch>
            <a:fillRect/>
          </a:stretch>
        </p:blipFill>
        <p:spPr>
          <a:xfrm>
            <a:off x="2063976" y="454742"/>
            <a:ext cx="7080024" cy="9377515"/>
          </a:xfrm>
          <a:prstGeom prst="rect">
            <a:avLst/>
          </a:prstGeom>
        </p:spPr>
      </p:pic>
      <p:grpSp>
        <p:nvGrpSpPr>
          <p:cNvPr id="13" name="Group 13"/>
          <p:cNvGrpSpPr/>
          <p:nvPr/>
        </p:nvGrpSpPr>
        <p:grpSpPr>
          <a:xfrm>
            <a:off x="10019900" y="4194572"/>
            <a:ext cx="7239400" cy="1897856"/>
            <a:chOff x="0" y="0"/>
            <a:chExt cx="9652533" cy="2530475"/>
          </a:xfrm>
        </p:grpSpPr>
        <p:sp>
          <p:nvSpPr>
            <p:cNvPr id="14" name="TextBox 14"/>
            <p:cNvSpPr txBox="1"/>
            <p:nvPr/>
          </p:nvSpPr>
          <p:spPr>
            <a:xfrm>
              <a:off x="0" y="1837531"/>
              <a:ext cx="9652533" cy="692944"/>
            </a:xfrm>
            <a:prstGeom prst="rect">
              <a:avLst/>
            </a:prstGeom>
          </p:spPr>
          <p:txBody>
            <a:bodyPr lIns="0" tIns="0" rIns="0" bIns="0" rtlCol="0" anchor="t">
              <a:spAutoFit/>
            </a:bodyPr>
            <a:lstStyle/>
            <a:p>
              <a:pPr algn="r">
                <a:lnSpc>
                  <a:spcPts val="4500"/>
                </a:lnSpc>
              </a:pPr>
              <a:r>
                <a:rPr lang="en-US" sz="3000">
                  <a:solidFill>
                    <a:srgbClr val="2F5972"/>
                  </a:solidFill>
                  <a:latin typeface="Glacial Indifference"/>
                </a:rPr>
                <a:t>Deductive Theory Construction</a:t>
              </a:r>
            </a:p>
          </p:txBody>
        </p:sp>
        <p:sp>
          <p:nvSpPr>
            <p:cNvPr id="15" name="TextBox 15"/>
            <p:cNvSpPr txBox="1"/>
            <p:nvPr/>
          </p:nvSpPr>
          <p:spPr>
            <a:xfrm>
              <a:off x="138" y="-9525"/>
              <a:ext cx="9652395" cy="1688306"/>
            </a:xfrm>
            <a:prstGeom prst="rect">
              <a:avLst/>
            </a:prstGeom>
          </p:spPr>
          <p:txBody>
            <a:bodyPr lIns="0" tIns="0" rIns="0" bIns="0" rtlCol="0" anchor="t">
              <a:spAutoFit/>
            </a:bodyPr>
            <a:lstStyle/>
            <a:p>
              <a:pPr algn="r">
                <a:lnSpc>
                  <a:spcPts val="5040"/>
                </a:lnSpc>
              </a:pPr>
              <a:r>
                <a:rPr lang="en-US" sz="4200" spc="420">
                  <a:solidFill>
                    <a:srgbClr val="F5FBF9"/>
                  </a:solidFill>
                  <a:latin typeface="Glacial Indifference Bold"/>
                </a:rPr>
                <a:t>TRADITIONAL MODEL OF SCIENCE</a:t>
              </a: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460</Words>
  <Application>Microsoft Macintosh PowerPoint</Application>
  <PresentationFormat>Custom</PresentationFormat>
  <Paragraphs>49</Paragraphs>
  <Slides>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Glacial Indifference Bold</vt:lpstr>
      <vt:lpstr>Arial</vt:lpstr>
      <vt:lpstr>Glacial Indifference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Theory</dc:title>
  <cp:lastModifiedBy>Burrel Vann</cp:lastModifiedBy>
  <cp:revision>2</cp:revision>
  <dcterms:created xsi:type="dcterms:W3CDTF">2006-08-16T00:00:00Z</dcterms:created>
  <dcterms:modified xsi:type="dcterms:W3CDTF">2020-01-22T22:11:43Z</dcterms:modified>
  <dc:identifier>DADv03HIPug</dc:identifier>
</cp:coreProperties>
</file>

<file path=docProps/thumbnail.jpeg>
</file>